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9" r:id="rId1"/>
  </p:sldMasterIdLst>
  <p:sldIdLst>
    <p:sldId id="256" r:id="rId2"/>
    <p:sldId id="257" r:id="rId3"/>
    <p:sldId id="259" r:id="rId4"/>
    <p:sldId id="269" r:id="rId5"/>
    <p:sldId id="264" r:id="rId6"/>
    <p:sldId id="265" r:id="rId7"/>
    <p:sldId id="266" r:id="rId8"/>
    <p:sldId id="267" r:id="rId9"/>
    <p:sldId id="260" r:id="rId10"/>
    <p:sldId id="261" r:id="rId11"/>
    <p:sldId id="263" r:id="rId12"/>
    <p:sldId id="262" r:id="rId13"/>
    <p:sldId id="268" r:id="rId14"/>
    <p:sldId id="270" r:id="rId15"/>
    <p:sldId id="271" r:id="rId16"/>
    <p:sldId id="274" r:id="rId17"/>
    <p:sldId id="272" r:id="rId18"/>
    <p:sldId id="273" r:id="rId19"/>
    <p:sldId id="284" r:id="rId20"/>
    <p:sldId id="283" r:id="rId21"/>
    <p:sldId id="285" r:id="rId22"/>
    <p:sldId id="286" r:id="rId23"/>
    <p:sldId id="288" r:id="rId24"/>
    <p:sldId id="287" r:id="rId25"/>
    <p:sldId id="290" r:id="rId26"/>
    <p:sldId id="289" r:id="rId27"/>
    <p:sldId id="282" r:id="rId28"/>
    <p:sldId id="281" r:id="rId29"/>
    <p:sldId id="291" r:id="rId30"/>
    <p:sldId id="292"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97" autoAdjust="0"/>
    <p:restoredTop sz="94660"/>
  </p:normalViewPr>
  <p:slideViewPr>
    <p:cSldViewPr snapToGrid="0">
      <p:cViewPr varScale="1">
        <p:scale>
          <a:sx n="87" d="100"/>
          <a:sy n="87" d="100"/>
        </p:scale>
        <p:origin x="461"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tr-TR"/>
              <a:t>Asıl başlık stilini düzenlemek için tıklayın</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05997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smtClean="0"/>
              <a:pPr/>
              <a:t>12/27/2023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99533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smtClean="0"/>
              <a:pPr/>
              <a:t>12/27/2023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58376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smtClean="0"/>
              <a:pPr/>
              <a:t>12/27/2023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28123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smtClean="0"/>
              <a:pPr/>
              <a:t>12/27/2023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71047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48A87A34-81AB-432B-8DAE-1953F412C126}" type="datetimeFigureOut">
              <a:rPr lang="en-US" smtClean="0"/>
              <a:pPr/>
              <a:t>12/27/2023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13952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48A87A34-81AB-432B-8DAE-1953F412C126}" type="datetimeFigureOut">
              <a:rPr lang="en-US" smtClean="0"/>
              <a:pPr/>
              <a:t>12/27/2023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26539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50883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62414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0965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8A87A34-81AB-432B-8DAE-1953F412C126}" type="datetimeFigureOut">
              <a:rPr lang="en-US" smtClean="0"/>
              <a:pPr/>
              <a:t>12/27/2023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09385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64261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913795" y="2912232"/>
            <a:ext cx="5107208" cy="287896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72200" y="2912232"/>
            <a:ext cx="5095357" cy="287896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12/27/2023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66938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12/27/2023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61307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12/27/2023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96442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tr-TR"/>
              <a:t>Asıl başlık stilini düzenlemek için tıklayın</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smtClean="0"/>
              <a:pPr/>
              <a:t>12/27/2023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42294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smtClean="0"/>
              <a:pPr/>
              <a:t>12/27/2023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46835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12/27/2023</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71801840"/>
      </p:ext>
    </p:extLst>
  </p:cSld>
  <p:clrMap bg1="dk1" tx1="lt1" bg2="dk2" tx2="lt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06"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125192" y="2983597"/>
            <a:ext cx="9448800" cy="1825096"/>
          </a:xfrm>
        </p:spPr>
        <p:txBody>
          <a:bodyPr>
            <a:normAutofit fontScale="90000"/>
          </a:bodyPr>
          <a:lstStyle/>
          <a:p>
            <a:pPr algn="ctr"/>
            <a:br>
              <a:rPr lang="tr-TR" b="1" dirty="0"/>
            </a:br>
            <a:r>
              <a:rPr lang="tr-TR" b="1" dirty="0"/>
              <a:t>Hadımköy mesleki ve teknik Anadolu lisesi MESLEK SEÇİMİ </a:t>
            </a:r>
            <a:br>
              <a:rPr lang="tr-TR" b="1" dirty="0"/>
            </a:br>
            <a:r>
              <a:rPr lang="tr-TR" b="1" dirty="0"/>
              <a:t>VE </a:t>
            </a:r>
            <a:br>
              <a:rPr lang="tr-TR" b="1" dirty="0"/>
            </a:br>
            <a:r>
              <a:rPr lang="tr-TR" b="1" dirty="0"/>
              <a:t>KARİYER PLANLAMA</a:t>
            </a:r>
          </a:p>
        </p:txBody>
      </p:sp>
      <p:sp>
        <p:nvSpPr>
          <p:cNvPr id="3" name="Alt Başlık 2"/>
          <p:cNvSpPr>
            <a:spLocks noGrp="1"/>
          </p:cNvSpPr>
          <p:nvPr>
            <p:ph type="subTitle" idx="1"/>
          </p:nvPr>
        </p:nvSpPr>
        <p:spPr>
          <a:xfrm>
            <a:off x="4689322" y="5642440"/>
            <a:ext cx="9448800" cy="685800"/>
          </a:xfrm>
        </p:spPr>
        <p:txBody>
          <a:bodyPr/>
          <a:lstStyle/>
          <a:p>
            <a:r>
              <a:rPr lang="tr-TR" b="1" dirty="0"/>
              <a:t>ARALIK-2023</a:t>
            </a:r>
          </a:p>
        </p:txBody>
      </p:sp>
      <p:pic>
        <p:nvPicPr>
          <p:cNvPr id="4" name="Resim 3"/>
          <p:cNvPicPr>
            <a:picLocks noChangeAspect="1"/>
          </p:cNvPicPr>
          <p:nvPr/>
        </p:nvPicPr>
        <p:blipFill>
          <a:blip r:embed="rId2"/>
          <a:srcRect t="1990" b="1990"/>
          <a:stretch/>
        </p:blipFill>
        <p:spPr>
          <a:xfrm>
            <a:off x="5332789" y="307409"/>
            <a:ext cx="1252150" cy="1268699"/>
          </a:xfrm>
          <a:prstGeom prst="ellipse">
            <a:avLst/>
          </a:prstGeom>
          <a:ln>
            <a:noFill/>
          </a:ln>
          <a:effectLst>
            <a:softEdge rad="112500"/>
          </a:effectLst>
        </p:spPr>
      </p:pic>
    </p:spTree>
    <p:extLst>
      <p:ext uri="{BB962C8B-B14F-4D97-AF65-F5344CB8AC3E}">
        <p14:creationId xmlns:p14="http://schemas.microsoft.com/office/powerpoint/2010/main" val="1641990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Meslek seçİmİnİn aşamalarI</a:t>
            </a:r>
          </a:p>
        </p:txBody>
      </p:sp>
      <p:sp>
        <p:nvSpPr>
          <p:cNvPr id="3" name="İçerik Yer Tutucusu 2"/>
          <p:cNvSpPr>
            <a:spLocks noGrp="1"/>
          </p:cNvSpPr>
          <p:nvPr>
            <p:ph idx="1"/>
          </p:nvPr>
        </p:nvSpPr>
        <p:spPr>
          <a:xfrm>
            <a:off x="3064476" y="2680592"/>
            <a:ext cx="8763000" cy="4024125"/>
          </a:xfrm>
        </p:spPr>
        <p:txBody>
          <a:bodyPr/>
          <a:lstStyle/>
          <a:p>
            <a:pPr marL="0" indent="0">
              <a:buNone/>
            </a:pPr>
            <a:r>
              <a:rPr lang="tr-TR" b="1" dirty="0"/>
              <a:t>1. Kişinin kendini tanıması</a:t>
            </a:r>
          </a:p>
          <a:p>
            <a:r>
              <a:rPr lang="tr-TR" dirty="0"/>
              <a:t>Kişisel Özellikler(Dışa dönüklük, güvenilir ve işbirlikçi olma, sorumluluk sahibi, başarı odaklılık, duygusal açıdan dengeli olma, yeni deneyimlere açık olma.)</a:t>
            </a:r>
          </a:p>
          <a:p>
            <a:r>
              <a:rPr lang="tr-TR" dirty="0"/>
              <a:t>Yetenekler (Sözel, sayısal, şekil-uzay)</a:t>
            </a:r>
          </a:p>
          <a:p>
            <a:r>
              <a:rPr lang="tr-TR" dirty="0"/>
              <a:t>İlgiler (Temel bilimler, ticaret, tarım, güzel sanatlar,…)</a:t>
            </a:r>
          </a:p>
          <a:p>
            <a:r>
              <a:rPr lang="tr-TR" dirty="0"/>
              <a:t>İhtiyaçlar (Hayattan beklentiler)</a:t>
            </a:r>
          </a:p>
          <a:p>
            <a:endParaRPr lang="tr-TR" dirty="0"/>
          </a:p>
        </p:txBody>
      </p:sp>
      <p:pic>
        <p:nvPicPr>
          <p:cNvPr id="4" name="3 Resim" descr="images.jfif"/>
          <p:cNvPicPr>
            <a:picLocks noChangeAspect="1"/>
          </p:cNvPicPr>
          <p:nvPr/>
        </p:nvPicPr>
        <p:blipFill>
          <a:blip r:embed="rId2"/>
          <a:stretch>
            <a:fillRect/>
          </a:stretch>
        </p:blipFill>
        <p:spPr>
          <a:xfrm>
            <a:off x="164757" y="2553913"/>
            <a:ext cx="2259057" cy="3150790"/>
          </a:xfrm>
          <a:prstGeom prst="rect">
            <a:avLst/>
          </a:prstGeom>
        </p:spPr>
      </p:pic>
    </p:spTree>
    <p:extLst>
      <p:ext uri="{BB962C8B-B14F-4D97-AF65-F5344CB8AC3E}">
        <p14:creationId xmlns:p14="http://schemas.microsoft.com/office/powerpoint/2010/main" val="1258345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15399" y="1090926"/>
            <a:ext cx="4881283" cy="5375188"/>
          </a:xfrm>
        </p:spPr>
        <p:txBody>
          <a:bodyPr>
            <a:normAutofit fontScale="85000" lnSpcReduction="10000"/>
          </a:bodyPr>
          <a:lstStyle/>
          <a:p>
            <a:pPr marL="0" indent="0">
              <a:buNone/>
            </a:pPr>
            <a:r>
              <a:rPr lang="tr-TR" b="1" dirty="0"/>
              <a:t>	2. Kişinin meslekleri tanıması</a:t>
            </a:r>
          </a:p>
          <a:p>
            <a:pPr>
              <a:buFont typeface="Wingdings" panose="05000000000000000000" pitchFamily="2" charset="2"/>
              <a:buChar char="Ø"/>
            </a:pPr>
            <a:r>
              <a:rPr lang="tr-TR" dirty="0"/>
              <a:t>Mesleğin tanımı nedir?</a:t>
            </a:r>
          </a:p>
          <a:p>
            <a:pPr>
              <a:buFont typeface="Wingdings" panose="05000000000000000000" pitchFamily="2" charset="2"/>
              <a:buChar char="Ø"/>
            </a:pPr>
            <a:r>
              <a:rPr lang="tr-TR" dirty="0"/>
              <a:t>Nasıl ve kaç yıllık bir öğrenim gerektirmektedir?</a:t>
            </a:r>
          </a:p>
          <a:p>
            <a:pPr>
              <a:buFont typeface="Wingdings" panose="05000000000000000000" pitchFamily="2" charset="2"/>
              <a:buChar char="Ø"/>
            </a:pPr>
            <a:r>
              <a:rPr lang="tr-TR" dirty="0"/>
              <a:t>Öğrenim süresinde hangi dersler okutulmaktadır?</a:t>
            </a:r>
          </a:p>
          <a:p>
            <a:pPr>
              <a:buFont typeface="Wingdings" panose="05000000000000000000" pitchFamily="2" charset="2"/>
              <a:buChar char="Ø"/>
            </a:pPr>
            <a:r>
              <a:rPr lang="tr-TR" dirty="0"/>
              <a:t>Bu iş kolunda eleman talebi var mıdır?</a:t>
            </a:r>
          </a:p>
          <a:p>
            <a:pPr>
              <a:buFont typeface="Wingdings" panose="05000000000000000000" pitchFamily="2" charset="2"/>
              <a:buChar char="Ø"/>
            </a:pPr>
            <a:r>
              <a:rPr lang="tr-TR" dirty="0"/>
              <a:t>Bu işte ne gibi faaliyetlerde bulunmaktadır?</a:t>
            </a:r>
          </a:p>
          <a:p>
            <a:pPr>
              <a:buFont typeface="Wingdings" panose="05000000000000000000" pitchFamily="2" charset="2"/>
              <a:buChar char="Ø"/>
            </a:pPr>
            <a:r>
              <a:rPr lang="tr-TR" dirty="0"/>
              <a:t>Nasıl bir çalışma ortamı vardır? </a:t>
            </a:r>
          </a:p>
          <a:p>
            <a:pPr>
              <a:buFont typeface="Wingdings" panose="05000000000000000000" pitchFamily="2" charset="2"/>
              <a:buChar char="Ø"/>
            </a:pPr>
            <a:r>
              <a:rPr lang="tr-TR" dirty="0"/>
              <a:t>İş tehlikeleri var mıdır? </a:t>
            </a:r>
          </a:p>
          <a:p>
            <a:pPr>
              <a:buFont typeface="Wingdings" panose="05000000000000000000" pitchFamily="2" charset="2"/>
              <a:buChar char="Ø"/>
            </a:pPr>
            <a:r>
              <a:rPr lang="tr-TR" dirty="0"/>
              <a:t>Mesleğe giriş ve emekli olma yaşları kaçtır?</a:t>
            </a:r>
          </a:p>
          <a:p>
            <a:pPr>
              <a:buFont typeface="Wingdings" panose="05000000000000000000" pitchFamily="2" charset="2"/>
              <a:buChar char="Ø"/>
            </a:pPr>
            <a:r>
              <a:rPr lang="tr-TR" dirty="0"/>
              <a:t>Tercih edilen bedensel ve kişisel özellikler bulunmakta mıdır? </a:t>
            </a:r>
          </a:p>
          <a:p>
            <a:pPr marL="0" indent="0">
              <a:buNone/>
            </a:pPr>
            <a:endParaRPr lang="tr-TR" dirty="0"/>
          </a:p>
          <a:p>
            <a:pPr marL="0" indent="0">
              <a:buNone/>
            </a:pPr>
            <a:endParaRPr lang="tr-TR" dirty="0"/>
          </a:p>
          <a:p>
            <a:pPr marL="0" indent="0">
              <a:buNone/>
            </a:pPr>
            <a:endParaRPr lang="tr-TR" dirty="0"/>
          </a:p>
        </p:txBody>
      </p:sp>
      <p:sp>
        <p:nvSpPr>
          <p:cNvPr id="4" name="3 Metin kutusu"/>
          <p:cNvSpPr txBox="1"/>
          <p:nvPr/>
        </p:nvSpPr>
        <p:spPr>
          <a:xfrm>
            <a:off x="6927668" y="535577"/>
            <a:ext cx="5264332" cy="4524315"/>
          </a:xfrm>
          <a:prstGeom prst="rect">
            <a:avLst/>
          </a:prstGeom>
          <a:noFill/>
        </p:spPr>
        <p:txBody>
          <a:bodyPr wrap="square" rtlCol="0">
            <a:spAutoFit/>
          </a:bodyPr>
          <a:lstStyle/>
          <a:p>
            <a:pPr>
              <a:buFont typeface="Wingdings" panose="05000000000000000000" pitchFamily="2" charset="2"/>
              <a:buChar char="Ø"/>
            </a:pPr>
            <a:r>
              <a:rPr lang="tr-TR" dirty="0"/>
              <a:t>Yabancı dil bilme tercih nedeni midir?</a:t>
            </a:r>
          </a:p>
          <a:p>
            <a:pPr>
              <a:buFont typeface="Wingdings" panose="05000000000000000000" pitchFamily="2" charset="2"/>
              <a:buChar char="Ø"/>
            </a:pPr>
            <a:r>
              <a:rPr lang="tr-TR" dirty="0"/>
              <a:t>İşte ilerleme şartları nelerdir?</a:t>
            </a:r>
          </a:p>
          <a:p>
            <a:pPr>
              <a:buFont typeface="Wingdings" panose="05000000000000000000" pitchFamily="2" charset="2"/>
              <a:buChar char="Ø"/>
            </a:pPr>
            <a:r>
              <a:rPr lang="tr-TR" dirty="0"/>
              <a:t> Kazanç durumu nedir?</a:t>
            </a:r>
          </a:p>
          <a:p>
            <a:pPr>
              <a:buFont typeface="Wingdings" panose="05000000000000000000" pitchFamily="2" charset="2"/>
              <a:buChar char="Ø"/>
            </a:pPr>
            <a:r>
              <a:rPr lang="tr-TR" dirty="0"/>
              <a:t>İşin çalışanlarına göre avantajlı ve dezavantajlı tarafları nelerdir?</a:t>
            </a:r>
          </a:p>
          <a:p>
            <a:pPr>
              <a:buFont typeface="Wingdings" panose="05000000000000000000" pitchFamily="2" charset="2"/>
              <a:buChar char="Ø"/>
            </a:pPr>
            <a:r>
              <a:rPr lang="tr-TR" dirty="0"/>
              <a:t>Meslek eleman kuruluşları var mı?</a:t>
            </a:r>
          </a:p>
          <a:p>
            <a:pPr>
              <a:buFont typeface="Wingdings" panose="05000000000000000000" pitchFamily="2" charset="2"/>
              <a:buChar char="Ø"/>
            </a:pPr>
            <a:r>
              <a:rPr lang="tr-TR" dirty="0"/>
              <a:t>Yetenek ve ilgilerine uygun mu? </a:t>
            </a:r>
          </a:p>
          <a:p>
            <a:pPr>
              <a:buFont typeface="Wingdings" panose="05000000000000000000" pitchFamily="2" charset="2"/>
              <a:buChar char="Ø"/>
            </a:pPr>
            <a:r>
              <a:rPr lang="tr-TR" dirty="0"/>
              <a:t>Meslek, staj, zorunlu hizmet gibi çalışmaları gerektirmekte midir?</a:t>
            </a:r>
          </a:p>
          <a:p>
            <a:pPr>
              <a:buFont typeface="Wingdings" panose="05000000000000000000" pitchFamily="2" charset="2"/>
              <a:buChar char="Ø"/>
            </a:pPr>
            <a:r>
              <a:rPr lang="tr-TR" dirty="0"/>
              <a:t>Önümüzdeki on yıl içinde mesleğin ülkemizdeki durumu nasıl olacaktır?</a:t>
            </a:r>
          </a:p>
          <a:p>
            <a:pPr>
              <a:buFont typeface="Wingdings" panose="05000000000000000000" pitchFamily="2" charset="2"/>
              <a:buChar char="Ø"/>
            </a:pPr>
            <a:endParaRPr lang="tr-TR" dirty="0"/>
          </a:p>
          <a:p>
            <a:pPr>
              <a:buFont typeface="Wingdings" panose="05000000000000000000" pitchFamily="2" charset="2"/>
              <a:buChar char="Ø"/>
            </a:pPr>
            <a:endParaRPr lang="tr-TR" dirty="0"/>
          </a:p>
          <a:p>
            <a:pPr>
              <a:buFont typeface="Wingdings" panose="05000000000000000000" pitchFamily="2" charset="2"/>
              <a:buChar char="Ø"/>
            </a:pPr>
            <a:endParaRPr lang="tr-TR" dirty="0"/>
          </a:p>
          <a:p>
            <a:pPr>
              <a:buFont typeface="Wingdings" panose="05000000000000000000" pitchFamily="2" charset="2"/>
              <a:buChar char="Ø"/>
            </a:pPr>
            <a:endParaRPr lang="tr-TR" dirty="0"/>
          </a:p>
          <a:p>
            <a:endParaRPr lang="tr-TR" dirty="0"/>
          </a:p>
        </p:txBody>
      </p:sp>
      <p:pic>
        <p:nvPicPr>
          <p:cNvPr id="5" name="4 Resim" descr="744315-middle.png"/>
          <p:cNvPicPr>
            <a:picLocks noChangeAspect="1"/>
          </p:cNvPicPr>
          <p:nvPr/>
        </p:nvPicPr>
        <p:blipFill>
          <a:blip r:embed="rId2"/>
          <a:stretch>
            <a:fillRect/>
          </a:stretch>
        </p:blipFill>
        <p:spPr>
          <a:xfrm>
            <a:off x="7820325" y="3843892"/>
            <a:ext cx="2935697" cy="2782389"/>
          </a:xfrm>
          <a:prstGeom prst="rect">
            <a:avLst/>
          </a:prstGeom>
        </p:spPr>
      </p:pic>
    </p:spTree>
    <p:extLst>
      <p:ext uri="{BB962C8B-B14F-4D97-AF65-F5344CB8AC3E}">
        <p14:creationId xmlns:p14="http://schemas.microsoft.com/office/powerpoint/2010/main" val="2292295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5801" y="2194560"/>
            <a:ext cx="6537960" cy="4024125"/>
          </a:xfrm>
        </p:spPr>
        <p:txBody>
          <a:bodyPr/>
          <a:lstStyle/>
          <a:p>
            <a:pPr marL="0" indent="0">
              <a:buNone/>
            </a:pPr>
            <a:r>
              <a:rPr lang="tr-TR" dirty="0"/>
              <a:t>3. Mevcut seçeneklerin incelenip, alternatif seçeneklerin  araştırılması</a:t>
            </a:r>
          </a:p>
          <a:p>
            <a:pPr marL="0" indent="0">
              <a:buNone/>
            </a:pPr>
            <a:endParaRPr lang="tr-TR" dirty="0"/>
          </a:p>
          <a:p>
            <a:pPr marL="0" indent="0">
              <a:buNone/>
            </a:pPr>
            <a:r>
              <a:rPr lang="tr-TR" dirty="0"/>
              <a:t>4. Seçeneklerin her birinin isteklerine ve koşullarına ne derece uygun olduğunu değerlendirerek ona yönelmesi</a:t>
            </a:r>
          </a:p>
          <a:p>
            <a:endParaRPr lang="tr-TR" dirty="0"/>
          </a:p>
        </p:txBody>
      </p:sp>
      <p:pic>
        <p:nvPicPr>
          <p:cNvPr id="4" name="3 Resim" descr="people-of-different-professions_88465-153.jpg"/>
          <p:cNvPicPr>
            <a:picLocks noChangeAspect="1"/>
          </p:cNvPicPr>
          <p:nvPr/>
        </p:nvPicPr>
        <p:blipFill>
          <a:blip r:embed="rId2"/>
          <a:stretch>
            <a:fillRect/>
          </a:stretch>
        </p:blipFill>
        <p:spPr>
          <a:xfrm>
            <a:off x="6818811" y="2542965"/>
            <a:ext cx="4962525" cy="3622704"/>
          </a:xfrm>
          <a:prstGeom prst="rect">
            <a:avLst/>
          </a:prstGeom>
        </p:spPr>
      </p:pic>
    </p:spTree>
    <p:extLst>
      <p:ext uri="{BB962C8B-B14F-4D97-AF65-F5344CB8AC3E}">
        <p14:creationId xmlns:p14="http://schemas.microsoft.com/office/powerpoint/2010/main" val="3775007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volunteer-help-people-set-collection-charity-community-support-old-donate-money-clothes-idea-care-humanity-vector-146821884.jpg"/>
          <p:cNvPicPr>
            <a:picLocks noChangeAspect="1"/>
          </p:cNvPicPr>
          <p:nvPr/>
        </p:nvPicPr>
        <p:blipFill>
          <a:blip r:embed="rId2"/>
          <a:srcRect b="6286"/>
          <a:stretch>
            <a:fillRect/>
          </a:stretch>
        </p:blipFill>
        <p:spPr>
          <a:xfrm>
            <a:off x="9588137" y="2063932"/>
            <a:ext cx="2603863" cy="4506686"/>
          </a:xfrm>
          <a:prstGeom prst="rect">
            <a:avLst/>
          </a:prstGeom>
        </p:spPr>
      </p:pic>
      <p:sp>
        <p:nvSpPr>
          <p:cNvPr id="2" name="Unvan 1"/>
          <p:cNvSpPr>
            <a:spLocks noGrp="1"/>
          </p:cNvSpPr>
          <p:nvPr>
            <p:ph type="title"/>
          </p:nvPr>
        </p:nvSpPr>
        <p:spPr>
          <a:xfrm>
            <a:off x="2987040" y="607618"/>
            <a:ext cx="8610600" cy="1293028"/>
          </a:xfrm>
        </p:spPr>
        <p:txBody>
          <a:bodyPr>
            <a:normAutofit fontScale="90000"/>
          </a:bodyPr>
          <a:lstStyle/>
          <a:p>
            <a:r>
              <a:rPr lang="tr-TR" b="1" dirty="0"/>
              <a:t>Meslekİ Gelİşİme KatkIsI Olan ÇalIşmalar</a:t>
            </a:r>
            <a:br>
              <a:rPr lang="tr-TR" dirty="0"/>
            </a:br>
            <a:endParaRPr lang="tr-TR" dirty="0"/>
          </a:p>
        </p:txBody>
      </p:sp>
      <p:sp>
        <p:nvSpPr>
          <p:cNvPr id="3" name="İçerik Yer Tutucusu 2"/>
          <p:cNvSpPr>
            <a:spLocks noGrp="1"/>
          </p:cNvSpPr>
          <p:nvPr>
            <p:ph idx="1"/>
          </p:nvPr>
        </p:nvSpPr>
        <p:spPr>
          <a:xfrm>
            <a:off x="685800" y="2194560"/>
            <a:ext cx="9503229" cy="4024125"/>
          </a:xfrm>
        </p:spPr>
        <p:txBody>
          <a:bodyPr>
            <a:normAutofit fontScale="77500" lnSpcReduction="20000"/>
          </a:bodyPr>
          <a:lstStyle/>
          <a:p>
            <a:pPr marL="0" indent="0">
              <a:buNone/>
            </a:pPr>
            <a:r>
              <a:rPr lang="tr-TR" b="1" dirty="0"/>
              <a:t>a. Gönüllü Çalışma</a:t>
            </a:r>
          </a:p>
          <a:p>
            <a:pPr marL="0" indent="0">
              <a:buNone/>
            </a:pPr>
            <a:r>
              <a:rPr lang="tr-TR" dirty="0"/>
              <a:t>Gönüllü çalışma yapmak, ,ilgi duyulan bir alanda karşılık beklemeden çalışmaktır. Bu çalışmalar hem bireysel gelişimimize, hem de topluma katkı sağlar. </a:t>
            </a:r>
          </a:p>
          <a:p>
            <a:r>
              <a:rPr lang="tr-TR" dirty="0"/>
              <a:t> Gönüllü çalışmalar yeteneklerinizin farkına varmanızı sağlar.</a:t>
            </a:r>
          </a:p>
          <a:p>
            <a:r>
              <a:rPr lang="tr-TR" dirty="0"/>
              <a:t>Gönüllü çalışmalar farklı insanlarla tanışmanızı ve iletişim ağınızı geliştirmenizi sağlar. Bu iletişim ağı iş hayatında size katkı sağlayabilir.</a:t>
            </a:r>
          </a:p>
          <a:p>
            <a:r>
              <a:rPr lang="tr-TR" dirty="0"/>
              <a:t> Bir işte çalışmanın, bir projede yer almanın ne anlama geldiğini öğrenebilirsiniz. Çalışma koşulları hakkında fikir sahibi olabilirsiniz.</a:t>
            </a:r>
          </a:p>
          <a:p>
            <a:r>
              <a:rPr lang="tr-TR" dirty="0"/>
              <a:t>Gönüllü çalışma sayesinde kendinizi keşfedebilirsiniz. Örneğin, ekip çalışmasına yatkın olup olmadığınızı değerlendirebilirsiniz.</a:t>
            </a:r>
          </a:p>
          <a:p>
            <a:r>
              <a:rPr lang="tr-TR" dirty="0"/>
              <a:t> İş hayatında bir sorunla karşılaştığınızda farklı çözüm yolları geliştirirsiniz.</a:t>
            </a:r>
          </a:p>
          <a:p>
            <a:r>
              <a:rPr lang="tr-TR" dirty="0"/>
              <a:t>Kendinizi geliştirmek için yeni fırsatlar yakalayabilirsiniz.</a:t>
            </a:r>
          </a:p>
          <a:p>
            <a:endParaRPr lang="tr-TR" dirty="0"/>
          </a:p>
        </p:txBody>
      </p:sp>
    </p:spTree>
    <p:extLst>
      <p:ext uri="{BB962C8B-B14F-4D97-AF65-F5344CB8AC3E}">
        <p14:creationId xmlns:p14="http://schemas.microsoft.com/office/powerpoint/2010/main" val="3188634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31920" y="1780798"/>
            <a:ext cx="7628709" cy="3970318"/>
          </a:xfrm>
          <a:prstGeom prst="rect">
            <a:avLst/>
          </a:prstGeom>
        </p:spPr>
        <p:txBody>
          <a:bodyPr wrap="square">
            <a:spAutoFit/>
          </a:bodyPr>
          <a:lstStyle/>
          <a:p>
            <a:r>
              <a:rPr lang="tr-TR" b="1" dirty="0"/>
              <a:t>b. İş deneyimi</a:t>
            </a:r>
          </a:p>
          <a:p>
            <a:r>
              <a:rPr lang="tr-TR" dirty="0"/>
              <a:t>İş deneyimi hayatımız boyunca, her hangi bir zaman diliminde ve herhangi bir</a:t>
            </a:r>
          </a:p>
          <a:p>
            <a:r>
              <a:rPr lang="tr-TR" dirty="0"/>
              <a:t>alanda yaptığımız tam zamanlı ya da yarı zamanlı (part time) çalışmalar</a:t>
            </a:r>
          </a:p>
          <a:p>
            <a:r>
              <a:rPr lang="tr-TR" dirty="0"/>
              <a:t>olabilir.</a:t>
            </a:r>
          </a:p>
          <a:p>
            <a:r>
              <a:rPr lang="tr-TR" dirty="0"/>
              <a:t>Yaz tatillerinde yapılan sezonluk işler, bir restoranda yarı zamanlı çalışmak,</a:t>
            </a:r>
          </a:p>
          <a:p>
            <a:r>
              <a:rPr lang="tr-TR" dirty="0"/>
              <a:t>bir ustanın yanında çıraklık yapmak, bilimsel bir projeye katılmak, gönüllü</a:t>
            </a:r>
          </a:p>
          <a:p>
            <a:r>
              <a:rPr lang="tr-TR" dirty="0"/>
              <a:t>çalışmalar yapmak, okulunuzun kütüphanesinde ya da bilgisayar  laboratuarında çalışmak birer iş deneyimi olarak mesleki gelişiminize ve</a:t>
            </a:r>
          </a:p>
          <a:p>
            <a:r>
              <a:rPr lang="tr-TR" dirty="0"/>
              <a:t>meslek seçme sürecinize katkı sağlayabilir.</a:t>
            </a:r>
          </a:p>
        </p:txBody>
      </p:sp>
      <p:pic>
        <p:nvPicPr>
          <p:cNvPr id="5" name="4 Resim" descr="png-transparent-analog-clock-illustration-time-management-work-learning-mathematics-part-time-problem-solving-study-skills.png"/>
          <p:cNvPicPr>
            <a:picLocks noChangeAspect="1"/>
          </p:cNvPicPr>
          <p:nvPr/>
        </p:nvPicPr>
        <p:blipFill>
          <a:blip r:embed="rId2"/>
          <a:stretch>
            <a:fillRect/>
          </a:stretch>
        </p:blipFill>
        <p:spPr>
          <a:xfrm>
            <a:off x="183860" y="4532811"/>
            <a:ext cx="3308278" cy="2076996"/>
          </a:xfrm>
          <a:prstGeom prst="rect">
            <a:avLst/>
          </a:prstGeom>
        </p:spPr>
      </p:pic>
    </p:spTree>
    <p:extLst>
      <p:ext uri="{BB962C8B-B14F-4D97-AF65-F5344CB8AC3E}">
        <p14:creationId xmlns:p14="http://schemas.microsoft.com/office/powerpoint/2010/main" val="1731097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20000"/>
          </a:bodyPr>
          <a:lstStyle/>
          <a:p>
            <a:pPr>
              <a:buNone/>
            </a:pPr>
            <a:r>
              <a:rPr lang="tr-TR" b="1" dirty="0"/>
              <a:t>c.Transfer edilebilir beceriler</a:t>
            </a:r>
          </a:p>
          <a:p>
            <a:pPr>
              <a:buNone/>
            </a:pPr>
            <a:r>
              <a:rPr lang="tr-TR" dirty="0"/>
              <a:t>Bir alanda öğrenilen bilgi ve becerilerin başka alanlarda da kullanılabilir</a:t>
            </a:r>
          </a:p>
          <a:p>
            <a:pPr>
              <a:buNone/>
            </a:pPr>
            <a:r>
              <a:rPr lang="tr-TR" dirty="0"/>
              <a:t>olmasıdır. Transfer edilebilir becerileriniz ne kadar fazla olursa okulda ve iş</a:t>
            </a:r>
          </a:p>
          <a:p>
            <a:pPr>
              <a:buNone/>
            </a:pPr>
            <a:r>
              <a:rPr lang="tr-TR" dirty="0"/>
              <a:t>yaşamınızda o kadar başarılı olursunuz. Bu beceriler çok yönlü olmanızı ve</a:t>
            </a:r>
          </a:p>
          <a:p>
            <a:pPr>
              <a:buNone/>
            </a:pPr>
            <a:r>
              <a:rPr lang="tr-TR" dirty="0"/>
              <a:t>size verilen görevleri kendinize en uygun yöntemlerle yapmanızı sağlar. Sahip</a:t>
            </a:r>
          </a:p>
          <a:p>
            <a:pPr>
              <a:buNone/>
            </a:pPr>
            <a:r>
              <a:rPr lang="tr-TR" dirty="0"/>
              <a:t>olduğunuz bu beceriler birçok kişinin aynı işi yaptığı bir ortamda farklı</a:t>
            </a:r>
          </a:p>
          <a:p>
            <a:pPr>
              <a:buNone/>
            </a:pPr>
            <a:r>
              <a:rPr lang="tr-TR" dirty="0"/>
              <a:t>olmanızı sağlayabilir.</a:t>
            </a:r>
          </a:p>
          <a:p>
            <a:r>
              <a:rPr lang="tr-TR" dirty="0"/>
              <a:t>Transfer edilebilir becerilere bazı örnekler;</a:t>
            </a:r>
            <a:r>
              <a:rPr lang="tr-TR" dirty="0">
                <a:latin typeface="Bahnschrift SemiBold SemiConden" panose="020B0502040204020203" pitchFamily="34" charset="0"/>
              </a:rPr>
              <a:t> </a:t>
            </a:r>
            <a:r>
              <a:rPr lang="tr-TR" dirty="0"/>
              <a:t>etkili dinleme</a:t>
            </a:r>
            <a:r>
              <a:rPr lang="tr-TR" dirty="0">
                <a:latin typeface="Bahnschrift SemiBold SemiConden" panose="020B0502040204020203" pitchFamily="34" charset="0"/>
              </a:rPr>
              <a:t>, </a:t>
            </a:r>
            <a:r>
              <a:rPr lang="tr-TR" dirty="0"/>
              <a:t>çatışma yönetimi,kriz yönetimi, karar verebilme, değişikliklere açık olma ve destekleme, yabancı dil bilgisi,  matematik bilgisi, bilgisayar okuryazarlığı, ihtiyaçları tanımlayabilme</a:t>
            </a:r>
          </a:p>
          <a:p>
            <a:pPr>
              <a:buNone/>
            </a:pPr>
            <a:endParaRPr lang="tr-TR" dirty="0"/>
          </a:p>
          <a:p>
            <a:endParaRPr lang="tr-TR" dirty="0"/>
          </a:p>
        </p:txBody>
      </p:sp>
      <p:pic>
        <p:nvPicPr>
          <p:cNvPr id="4" name="3 Resim" descr="download.png"/>
          <p:cNvPicPr>
            <a:picLocks noChangeAspect="1"/>
          </p:cNvPicPr>
          <p:nvPr/>
        </p:nvPicPr>
        <p:blipFill>
          <a:blip r:embed="rId2"/>
          <a:stretch>
            <a:fillRect/>
          </a:stretch>
        </p:blipFill>
        <p:spPr>
          <a:xfrm>
            <a:off x="8177349" y="235132"/>
            <a:ext cx="2995734" cy="2286000"/>
          </a:xfrm>
          <a:prstGeom prst="rect">
            <a:avLst/>
          </a:prstGeom>
        </p:spPr>
      </p:pic>
    </p:spTree>
    <p:extLst>
      <p:ext uri="{BB962C8B-B14F-4D97-AF65-F5344CB8AC3E}">
        <p14:creationId xmlns:p14="http://schemas.microsoft.com/office/powerpoint/2010/main" val="1321625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85257" y="1326075"/>
            <a:ext cx="8610600" cy="1293028"/>
          </a:xfrm>
        </p:spPr>
        <p:txBody>
          <a:bodyPr/>
          <a:lstStyle/>
          <a:p>
            <a:pPr algn="ctr"/>
            <a:r>
              <a:rPr lang="tr-TR" b="1" dirty="0"/>
              <a:t>KARİYER PLANLAMA</a:t>
            </a:r>
          </a:p>
        </p:txBody>
      </p:sp>
      <p:pic>
        <p:nvPicPr>
          <p:cNvPr id="4" name="3 Resim" descr="kisspng-future-planning-business-prediction-dante-alighieri-society-5b21af43808373.7417319415289342115264.jpg"/>
          <p:cNvPicPr>
            <a:picLocks noChangeAspect="1"/>
          </p:cNvPicPr>
          <p:nvPr/>
        </p:nvPicPr>
        <p:blipFill>
          <a:blip r:embed="rId2"/>
          <a:stretch>
            <a:fillRect/>
          </a:stretch>
        </p:blipFill>
        <p:spPr>
          <a:xfrm>
            <a:off x="3631475" y="3273309"/>
            <a:ext cx="4650302" cy="299686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159828" y="3246316"/>
            <a:ext cx="2270760" cy="1293028"/>
          </a:xfrm>
        </p:spPr>
        <p:txBody>
          <a:bodyPr>
            <a:normAutofit/>
          </a:bodyPr>
          <a:lstStyle/>
          <a:p>
            <a:r>
              <a:rPr lang="tr-TR" b="1" dirty="0"/>
              <a:t>KARİYER</a:t>
            </a:r>
          </a:p>
        </p:txBody>
      </p:sp>
      <p:sp>
        <p:nvSpPr>
          <p:cNvPr id="4" name="3 Akış Çizelgesi: Kart"/>
          <p:cNvSpPr/>
          <p:nvPr/>
        </p:nvSpPr>
        <p:spPr>
          <a:xfrm>
            <a:off x="979715" y="1502228"/>
            <a:ext cx="4101737" cy="1685108"/>
          </a:xfrm>
          <a:prstGeom prst="flowChartPunchedCard">
            <a:avLst/>
          </a:prstGeom>
          <a:solidFill>
            <a:schemeClr val="accent6">
              <a:lumMod val="40000"/>
              <a:lumOff val="6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Metin kutusu"/>
          <p:cNvSpPr txBox="1"/>
          <p:nvPr/>
        </p:nvSpPr>
        <p:spPr>
          <a:xfrm>
            <a:off x="1554480" y="1750423"/>
            <a:ext cx="3370217" cy="1200329"/>
          </a:xfrm>
          <a:prstGeom prst="rect">
            <a:avLst/>
          </a:prstGeom>
          <a:noFill/>
        </p:spPr>
        <p:txBody>
          <a:bodyPr wrap="square" rtlCol="0">
            <a:spAutoFit/>
          </a:bodyPr>
          <a:lstStyle/>
          <a:p>
            <a:pPr>
              <a:buNone/>
            </a:pPr>
            <a:r>
              <a:rPr lang="tr-TR" b="1" dirty="0"/>
              <a:t>İş hayatında ulaşılmak istenen nokta ve bu noktaya ulaşma yönünde sarf edilen çabalar toplamıdır.</a:t>
            </a:r>
          </a:p>
        </p:txBody>
      </p:sp>
      <p:sp>
        <p:nvSpPr>
          <p:cNvPr id="6" name="5 Akış Çizelgesi: Kart"/>
          <p:cNvSpPr/>
          <p:nvPr/>
        </p:nvSpPr>
        <p:spPr>
          <a:xfrm>
            <a:off x="7741920" y="4397829"/>
            <a:ext cx="4101737" cy="1685108"/>
          </a:xfrm>
          <a:prstGeom prst="flowChartPunchedCard">
            <a:avLst/>
          </a:prstGeom>
          <a:solidFill>
            <a:schemeClr val="accent6">
              <a:lumMod val="40000"/>
              <a:lumOff val="6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Metin kutusu"/>
          <p:cNvSpPr txBox="1"/>
          <p:nvPr/>
        </p:nvSpPr>
        <p:spPr>
          <a:xfrm>
            <a:off x="8203475" y="4820194"/>
            <a:ext cx="3331028" cy="923330"/>
          </a:xfrm>
          <a:prstGeom prst="rect">
            <a:avLst/>
          </a:prstGeom>
          <a:noFill/>
        </p:spPr>
        <p:txBody>
          <a:bodyPr wrap="square" rtlCol="0">
            <a:spAutoFit/>
          </a:bodyPr>
          <a:lstStyle/>
          <a:p>
            <a:pPr>
              <a:buNone/>
            </a:pPr>
            <a:r>
              <a:rPr lang="tr-TR" b="1" dirty="0"/>
              <a:t>Kişinin yaşamı boyunca edindiği işle ilgili tecrübelerin tamamıdır.</a:t>
            </a:r>
          </a:p>
        </p:txBody>
      </p:sp>
      <p:sp>
        <p:nvSpPr>
          <p:cNvPr id="8" name="7 Akış Çizelgesi: Kart"/>
          <p:cNvSpPr/>
          <p:nvPr/>
        </p:nvSpPr>
        <p:spPr>
          <a:xfrm>
            <a:off x="492034" y="4267200"/>
            <a:ext cx="4101737" cy="1685108"/>
          </a:xfrm>
          <a:prstGeom prst="flowChartPunchedCard">
            <a:avLst/>
          </a:prstGeom>
          <a:solidFill>
            <a:schemeClr val="accent6">
              <a:lumMod val="40000"/>
              <a:lumOff val="6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Metin kutusu"/>
          <p:cNvSpPr txBox="1"/>
          <p:nvPr/>
        </p:nvSpPr>
        <p:spPr>
          <a:xfrm>
            <a:off x="1071152" y="4389119"/>
            <a:ext cx="3265715" cy="1477328"/>
          </a:xfrm>
          <a:prstGeom prst="rect">
            <a:avLst/>
          </a:prstGeom>
          <a:noFill/>
        </p:spPr>
        <p:txBody>
          <a:bodyPr wrap="square" rtlCol="0">
            <a:spAutoFit/>
          </a:bodyPr>
          <a:lstStyle/>
          <a:p>
            <a:r>
              <a:rPr lang="tr-TR" b="1" dirty="0"/>
              <a:t>Bireyin, çalışma yaşamı boyunca herhangi bir iş alanında ilerlemesi, deneyim ve beceri kazanmasıdır.</a:t>
            </a:r>
          </a:p>
        </p:txBody>
      </p:sp>
      <p:sp>
        <p:nvSpPr>
          <p:cNvPr id="10" name="9 Akış Çizelgesi: Kart"/>
          <p:cNvSpPr/>
          <p:nvPr/>
        </p:nvSpPr>
        <p:spPr>
          <a:xfrm>
            <a:off x="7624354" y="1393371"/>
            <a:ext cx="4101737" cy="1685108"/>
          </a:xfrm>
          <a:prstGeom prst="flowChartPunchedCard">
            <a:avLst/>
          </a:prstGeom>
          <a:solidFill>
            <a:schemeClr val="accent6">
              <a:lumMod val="40000"/>
              <a:lumOff val="6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Metin kutusu"/>
          <p:cNvSpPr txBox="1"/>
          <p:nvPr/>
        </p:nvSpPr>
        <p:spPr>
          <a:xfrm>
            <a:off x="8085909" y="1554481"/>
            <a:ext cx="3396343" cy="1477328"/>
          </a:xfrm>
          <a:prstGeom prst="rect">
            <a:avLst/>
          </a:prstGeom>
          <a:noFill/>
        </p:spPr>
        <p:txBody>
          <a:bodyPr wrap="square" rtlCol="0">
            <a:spAutoFit/>
          </a:bodyPr>
          <a:lstStyle/>
          <a:p>
            <a:pPr>
              <a:buNone/>
            </a:pPr>
            <a:r>
              <a:rPr lang="tr-TR" b="1" dirty="0"/>
              <a:t>Çalışma yaşamında ilerleme sağlayıcı bir başarı elde edebilmek amacıyla bireyin izlediği yol, süreç veya çalıştığı alan.</a:t>
            </a:r>
          </a:p>
        </p:txBody>
      </p:sp>
      <p:sp>
        <p:nvSpPr>
          <p:cNvPr id="14" name="13 Bükülü Ok"/>
          <p:cNvSpPr/>
          <p:nvPr/>
        </p:nvSpPr>
        <p:spPr>
          <a:xfrm>
            <a:off x="6766560" y="2272937"/>
            <a:ext cx="731520" cy="124097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 name="14 Bükülü Ok"/>
          <p:cNvSpPr/>
          <p:nvPr/>
        </p:nvSpPr>
        <p:spPr>
          <a:xfrm rot="10800000" flipH="1">
            <a:off x="6814745" y="4444048"/>
            <a:ext cx="631372" cy="124701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6" name="15 Bükülü Ok"/>
          <p:cNvSpPr/>
          <p:nvPr/>
        </p:nvSpPr>
        <p:spPr>
          <a:xfrm rot="10800000">
            <a:off x="5408021" y="4428309"/>
            <a:ext cx="709747" cy="129757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 name="16 Bükülü Ok"/>
          <p:cNvSpPr/>
          <p:nvPr/>
        </p:nvSpPr>
        <p:spPr>
          <a:xfrm flipH="1">
            <a:off x="5355771" y="2272937"/>
            <a:ext cx="731521" cy="124097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t>KARİYER PLANLAMASI</a:t>
            </a:r>
          </a:p>
        </p:txBody>
      </p:sp>
      <p:sp>
        <p:nvSpPr>
          <p:cNvPr id="3" name="2 İçerik Yer Tutucusu"/>
          <p:cNvSpPr>
            <a:spLocks noGrp="1"/>
          </p:cNvSpPr>
          <p:nvPr>
            <p:ph idx="1"/>
          </p:nvPr>
        </p:nvSpPr>
        <p:spPr>
          <a:xfrm>
            <a:off x="5133703" y="4833260"/>
            <a:ext cx="4911635" cy="731520"/>
          </a:xfr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2500" lnSpcReduction="10000"/>
          </a:bodyPr>
          <a:lstStyle/>
          <a:p>
            <a:pPr>
              <a:buNone/>
            </a:pPr>
            <a:r>
              <a:rPr lang="tr-TR" b="1" dirty="0"/>
              <a:t>İş hayatında hedeflenen nokta için en uygun yolun belirlenmesi süreci</a:t>
            </a:r>
          </a:p>
        </p:txBody>
      </p:sp>
      <p:sp>
        <p:nvSpPr>
          <p:cNvPr id="4" name="3 Dikdörtgen"/>
          <p:cNvSpPr/>
          <p:nvPr/>
        </p:nvSpPr>
        <p:spPr>
          <a:xfrm>
            <a:off x="644434" y="2254070"/>
            <a:ext cx="6618514" cy="923330"/>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tr-TR" b="1" dirty="0"/>
              <a:t>Ne tür bir isteğiniz olduğuna karar verme, ne tür becerilere ihtiyacınız olacağını belirleme, Bu becerilere ulaşma yöntemlerini keşfetme süreci</a:t>
            </a:r>
          </a:p>
        </p:txBody>
      </p:sp>
      <p:sp>
        <p:nvSpPr>
          <p:cNvPr id="5" name="4 Dikdörtgen"/>
          <p:cNvSpPr/>
          <p:nvPr/>
        </p:nvSpPr>
        <p:spPr>
          <a:xfrm>
            <a:off x="2878182" y="3654475"/>
            <a:ext cx="6096000" cy="646331"/>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r>
              <a:rPr lang="tr-TR" b="1" dirty="0"/>
              <a:t>Kişinin kendi kariyeri ile ilgili kendine bir proje hazırlaması ve belirli hedefler koyması</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b="1" dirty="0"/>
              <a:t>KARİYER PLANLAMA BASAMAKLARI</a:t>
            </a:r>
          </a:p>
        </p:txBody>
      </p:sp>
      <p:sp>
        <p:nvSpPr>
          <p:cNvPr id="3" name="2 İçerik Yer Tutucusu"/>
          <p:cNvSpPr>
            <a:spLocks noGrp="1"/>
          </p:cNvSpPr>
          <p:nvPr>
            <p:ph idx="1"/>
          </p:nvPr>
        </p:nvSpPr>
        <p:spPr>
          <a:xfrm>
            <a:off x="2651760" y="2194560"/>
            <a:ext cx="8854440" cy="4024125"/>
          </a:xfrm>
        </p:spPr>
        <p:txBody>
          <a:bodyPr>
            <a:normAutofit fontScale="92500" lnSpcReduction="20000"/>
          </a:bodyPr>
          <a:lstStyle/>
          <a:p>
            <a:pPr>
              <a:buNone/>
            </a:pPr>
            <a:r>
              <a:rPr lang="tr-TR" b="1" dirty="0"/>
              <a:t>Hedef Belirleme</a:t>
            </a:r>
          </a:p>
          <a:p>
            <a:pPr>
              <a:buNone/>
            </a:pPr>
            <a:r>
              <a:rPr lang="tr-TR" dirty="0"/>
              <a:t>		 Kariyer planınızın ilk adımını aslında lise yıllarında üniversite sınavına hazırlanırken, gireceğiniz bölüme ve üniversiteye karar verirken başlarsınız. Üniversitede ise bölümünüze göre bir yol çizmeniz gerekir. </a:t>
            </a:r>
          </a:p>
          <a:p>
            <a:pPr>
              <a:buNone/>
            </a:pPr>
            <a:r>
              <a:rPr lang="tr-TR" dirty="0"/>
              <a:t>Doğru bir kariyer planı oluşturmak için ilk önce ulaşmak istediğiniz hedef ile ilgili kararlarınızı netleştirmeniz gerekir. Sizin için anlamlı olan bir süre içinde (6 ay, 3 yıl, 10 yıl) ulaşmak istediğiniz hedef ile ilgili kararlarınızı vermelisiniz. Her an planınızın önüne çıkacak engellerle karşılaşabilirsiniz. Her zaman yedekte bir B planı bulundurmakta fayda var.</a:t>
            </a:r>
          </a:p>
          <a:p>
            <a:pPr algn="ctr">
              <a:buNone/>
            </a:pPr>
            <a:endParaRPr lang="tr-TR" dirty="0"/>
          </a:p>
          <a:p>
            <a:pPr algn="ctr">
              <a:buNone/>
            </a:pPr>
            <a:r>
              <a:rPr lang="tr-TR" b="1" dirty="0"/>
              <a:t>NEREYE VE NE ZAMAN ULAŞMAK İSTİYORUM?</a:t>
            </a:r>
          </a:p>
          <a:p>
            <a:pPr>
              <a:buNone/>
            </a:pPr>
            <a:endParaRPr lang="tr-TR" dirty="0"/>
          </a:p>
          <a:p>
            <a:endParaRPr lang="tr-TR" dirty="0"/>
          </a:p>
        </p:txBody>
      </p:sp>
      <p:pic>
        <p:nvPicPr>
          <p:cNvPr id="4" name="3 Resim" descr="png-clipart-goal-setting-the-art-of-seo-marketing-target-market-marketing-company-hand.png"/>
          <p:cNvPicPr>
            <a:picLocks noChangeAspect="1"/>
          </p:cNvPicPr>
          <p:nvPr/>
        </p:nvPicPr>
        <p:blipFill>
          <a:blip r:embed="rId2"/>
          <a:stretch>
            <a:fillRect/>
          </a:stretch>
        </p:blipFill>
        <p:spPr>
          <a:xfrm>
            <a:off x="169817" y="2168434"/>
            <a:ext cx="2519265" cy="316121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b="1" dirty="0"/>
              <a:t>NEDEN BİR İŞTE ÇALIŞIRIZ?</a:t>
            </a:r>
            <a:br>
              <a:rPr lang="tr-TR" dirty="0"/>
            </a:br>
            <a:endParaRPr lang="tr-TR" dirty="0"/>
          </a:p>
        </p:txBody>
      </p:sp>
      <p:sp>
        <p:nvSpPr>
          <p:cNvPr id="3" name="İçerik Yer Tutucusu 2"/>
          <p:cNvSpPr>
            <a:spLocks noGrp="1"/>
          </p:cNvSpPr>
          <p:nvPr>
            <p:ph idx="1"/>
          </p:nvPr>
        </p:nvSpPr>
        <p:spPr/>
        <p:txBody>
          <a:bodyPr/>
          <a:lstStyle/>
          <a:p>
            <a:pPr marL="0" indent="0">
              <a:buNone/>
            </a:pPr>
            <a:r>
              <a:rPr lang="tr-TR" dirty="0"/>
              <a:t>► Yaşamımızı sürdürebilmek için gerekli geliri kazanmak için,</a:t>
            </a:r>
          </a:p>
          <a:p>
            <a:pPr marL="0" indent="0">
              <a:buNone/>
            </a:pPr>
            <a:r>
              <a:rPr lang="tr-TR" dirty="0"/>
              <a:t>► Kişisel gelişimimiz için,</a:t>
            </a:r>
          </a:p>
          <a:p>
            <a:pPr marL="0" indent="0">
              <a:buNone/>
            </a:pPr>
            <a:r>
              <a:rPr lang="tr-TR" dirty="0"/>
              <a:t>► Bireysel kimliğe sahip olmak için,</a:t>
            </a:r>
          </a:p>
          <a:p>
            <a:pPr marL="0" indent="0">
              <a:buNone/>
            </a:pPr>
            <a:r>
              <a:rPr lang="tr-TR" dirty="0"/>
              <a:t>► Toplumda statü elde etmek için,</a:t>
            </a:r>
          </a:p>
          <a:p>
            <a:pPr marL="0" indent="0">
              <a:buNone/>
            </a:pPr>
            <a:r>
              <a:rPr lang="tr-TR" dirty="0"/>
              <a:t>► Sosyal ilişkilerde bulunmak için,</a:t>
            </a:r>
          </a:p>
          <a:p>
            <a:pPr marL="0" indent="0">
              <a:buNone/>
            </a:pPr>
            <a:r>
              <a:rPr lang="tr-TR" dirty="0"/>
              <a:t>► Mutlu ve başarılı bir yaşam sürmek için,</a:t>
            </a:r>
          </a:p>
          <a:p>
            <a:endParaRPr lang="tr-TR" dirty="0"/>
          </a:p>
        </p:txBody>
      </p:sp>
      <p:pic>
        <p:nvPicPr>
          <p:cNvPr id="5" name="4 Resim" descr="kids-playing-project-christmas-ornament-quality-of-life-evaluation-human-behavior-social-adaptation-text-png-clipart.jpg"/>
          <p:cNvPicPr>
            <a:picLocks noChangeAspect="1"/>
          </p:cNvPicPr>
          <p:nvPr/>
        </p:nvPicPr>
        <p:blipFill>
          <a:blip r:embed="rId2"/>
          <a:stretch>
            <a:fillRect/>
          </a:stretch>
        </p:blipFill>
        <p:spPr>
          <a:xfrm>
            <a:off x="7573342" y="3566160"/>
            <a:ext cx="4448841" cy="3047456"/>
          </a:xfrm>
          <a:prstGeom prst="rect">
            <a:avLst/>
          </a:prstGeom>
          <a:ln>
            <a:noFill/>
          </a:ln>
          <a:effectLst>
            <a:softEdge rad="112500"/>
          </a:effectLst>
        </p:spPr>
      </p:pic>
    </p:spTree>
    <p:extLst>
      <p:ext uri="{BB962C8B-B14F-4D97-AF65-F5344CB8AC3E}">
        <p14:creationId xmlns:p14="http://schemas.microsoft.com/office/powerpoint/2010/main" val="361718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90303" y="1619795"/>
            <a:ext cx="10820400" cy="4024125"/>
          </a:xfrm>
        </p:spPr>
        <p:txBody>
          <a:bodyPr>
            <a:normAutofit/>
          </a:bodyPr>
          <a:lstStyle/>
          <a:p>
            <a:pPr>
              <a:buNone/>
            </a:pPr>
            <a:r>
              <a:rPr lang="tr-TR" b="1" dirty="0"/>
              <a:t>Kendini Tanıma :</a:t>
            </a:r>
          </a:p>
          <a:p>
            <a:pPr>
              <a:buNone/>
            </a:pPr>
            <a:r>
              <a:rPr lang="tr-TR" dirty="0"/>
              <a:t>Kariyer kararı kişiye ait bir karardır. Deneyim, beceri, değer ve ilgilerinizi bilmeniz doğru kariyer planlaması yapmak için önemlidir. Güçlü ve zayıf yönlerinizin neler olduğunu bilmeniz gerekmektedir. Önemli olan güçlü taraflarınızı arttırmak ve zayıf taraflarınızı en aza indirgemektir.</a:t>
            </a:r>
          </a:p>
          <a:p>
            <a:pPr>
              <a:buNone/>
            </a:pPr>
            <a:endParaRPr lang="tr-TR" dirty="0"/>
          </a:p>
          <a:p>
            <a:pPr algn="ctr">
              <a:buNone/>
            </a:pPr>
            <a:r>
              <a:rPr lang="tr-TR" b="1" dirty="0"/>
              <a:t>BEN KİMİM? </a:t>
            </a:r>
          </a:p>
          <a:p>
            <a:pPr algn="ctr">
              <a:buNone/>
            </a:pPr>
            <a:r>
              <a:rPr lang="tr-TR" b="1" dirty="0"/>
              <a:t>NE İSTİYORUM? </a:t>
            </a:r>
          </a:p>
          <a:p>
            <a:pPr algn="ctr">
              <a:buNone/>
            </a:pPr>
            <a:r>
              <a:rPr lang="tr-TR" b="1" dirty="0"/>
              <a:t>KENDİMİ NASIL TANIMLIYORUM?</a:t>
            </a:r>
          </a:p>
          <a:p>
            <a:pPr>
              <a:buNone/>
            </a:pPr>
            <a:endParaRPr lang="tr-TR" dirty="0"/>
          </a:p>
        </p:txBody>
      </p:sp>
      <p:pic>
        <p:nvPicPr>
          <p:cNvPr id="4" name="3 Resim" descr="5033996_orig (1).gif"/>
          <p:cNvPicPr>
            <a:picLocks noChangeAspect="1"/>
          </p:cNvPicPr>
          <p:nvPr/>
        </p:nvPicPr>
        <p:blipFill>
          <a:blip r:embed="rId2"/>
          <a:stretch>
            <a:fillRect/>
          </a:stretch>
        </p:blipFill>
        <p:spPr>
          <a:xfrm>
            <a:off x="869768" y="3446417"/>
            <a:ext cx="2667000" cy="304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5800" y="2194560"/>
            <a:ext cx="6368143" cy="4024125"/>
          </a:xfrm>
        </p:spPr>
        <p:txBody>
          <a:bodyPr/>
          <a:lstStyle/>
          <a:p>
            <a:pPr>
              <a:buNone/>
            </a:pPr>
            <a:r>
              <a:rPr lang="tr-TR" b="1" dirty="0"/>
              <a:t>Meslekleri Tanıma:</a:t>
            </a:r>
          </a:p>
          <a:p>
            <a:pPr>
              <a:buNone/>
            </a:pPr>
            <a:r>
              <a:rPr lang="tr-TR" dirty="0"/>
              <a:t> Meslek mensuplarının yaptığı temel faaliyetler, çalışma ortamı, çalışma koşulları, çalışanlarda aranan nitelikler, mesleğe hazırlanma, ilk işe giriş; meslekte ilerleme, kazanç, iş bulma olanağı ve mesleğin geleceği, mesleğin gerektirdiği nitelikler.</a:t>
            </a:r>
          </a:p>
          <a:p>
            <a:pPr>
              <a:buNone/>
            </a:pPr>
            <a:endParaRPr lang="tr-TR" dirty="0"/>
          </a:p>
          <a:p>
            <a:pPr algn="ctr">
              <a:buNone/>
            </a:pPr>
            <a:r>
              <a:rPr lang="tr-TR" b="1" dirty="0"/>
              <a:t>MESLEKLER?</a:t>
            </a:r>
          </a:p>
        </p:txBody>
      </p:sp>
      <p:pic>
        <p:nvPicPr>
          <p:cNvPr id="4" name="3 Resim" descr="images (1).jfif"/>
          <p:cNvPicPr>
            <a:picLocks noChangeAspect="1"/>
          </p:cNvPicPr>
          <p:nvPr/>
        </p:nvPicPr>
        <p:blipFill>
          <a:blip r:embed="rId2"/>
          <a:stretch>
            <a:fillRect/>
          </a:stretch>
        </p:blipFill>
        <p:spPr>
          <a:xfrm>
            <a:off x="7075305" y="1449979"/>
            <a:ext cx="4929460" cy="518595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429690" y="1110343"/>
            <a:ext cx="9762309" cy="4024125"/>
          </a:xfrm>
        </p:spPr>
        <p:txBody>
          <a:bodyPr>
            <a:normAutofit fontScale="92500" lnSpcReduction="10000"/>
          </a:bodyPr>
          <a:lstStyle/>
          <a:p>
            <a:pPr>
              <a:buNone/>
            </a:pPr>
            <a:r>
              <a:rPr lang="tr-TR" b="1" dirty="0"/>
              <a:t>Sektör Belirleme:</a:t>
            </a:r>
          </a:p>
          <a:p>
            <a:pPr>
              <a:buNone/>
            </a:pPr>
            <a:r>
              <a:rPr lang="tr-TR" dirty="0"/>
              <a:t> Hangi sektörlerin ve firmaların geleceği olduğunu ve bunlardan hangilerinin size ihtiyacı olabileceğini tespit etmelisiniz. Bunu yaparken niteliklerinizi, bilgi ve becerilerinizi, güçlü ve zayıf yanlarınızı göz önünde bulundurmanız, mezun olduğunuz bölümde kariyer yapmak istemeseniz bile ilgi duyduğunuz alanda adım atmanızı sağlayacaktır.</a:t>
            </a:r>
          </a:p>
          <a:p>
            <a:endParaRPr lang="tr-TR" dirty="0"/>
          </a:p>
          <a:p>
            <a:pPr algn="ctr">
              <a:buNone/>
            </a:pPr>
            <a:r>
              <a:rPr lang="tr-TR" b="1" dirty="0"/>
              <a:t>HANGİ SEKTÖR ?</a:t>
            </a:r>
          </a:p>
          <a:p>
            <a:pPr algn="ctr">
              <a:buNone/>
            </a:pPr>
            <a:r>
              <a:rPr lang="tr-TR" b="1" dirty="0"/>
              <a:t>HANGİ FİRMA?</a:t>
            </a:r>
          </a:p>
          <a:p>
            <a:pPr algn="ctr">
              <a:buNone/>
            </a:pPr>
            <a:r>
              <a:rPr lang="tr-TR" b="1" dirty="0"/>
              <a:t>HANGİ POZİSYON?</a:t>
            </a:r>
          </a:p>
          <a:p>
            <a:endParaRPr lang="tr-TR" dirty="0"/>
          </a:p>
        </p:txBody>
      </p:sp>
      <p:pic>
        <p:nvPicPr>
          <p:cNvPr id="4" name="3 Resim" descr="kosgeb-destekli-sektorler-1.jpg"/>
          <p:cNvPicPr>
            <a:picLocks noChangeAspect="1"/>
          </p:cNvPicPr>
          <p:nvPr/>
        </p:nvPicPr>
        <p:blipFill>
          <a:blip r:embed="rId2"/>
          <a:stretch>
            <a:fillRect/>
          </a:stretch>
        </p:blipFill>
        <p:spPr>
          <a:xfrm>
            <a:off x="182880" y="3311706"/>
            <a:ext cx="5105672" cy="3324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lnSpcReduction="10000"/>
          </a:bodyPr>
          <a:lstStyle/>
          <a:p>
            <a:pPr>
              <a:buNone/>
            </a:pPr>
            <a:r>
              <a:rPr lang="tr-TR" b="1" dirty="0"/>
              <a:t>İş dünyasını tanıma: Staj</a:t>
            </a:r>
          </a:p>
          <a:p>
            <a:pPr>
              <a:buNone/>
            </a:pPr>
            <a:r>
              <a:rPr lang="tr-TR" dirty="0"/>
              <a:t>Staj yerinizi belirlerken hedefinize göre bir işletme ve bölüm olmasına özen gösterin</a:t>
            </a:r>
          </a:p>
          <a:p>
            <a:r>
              <a:rPr lang="tr-TR" dirty="0"/>
              <a:t>Gözlemleyin</a:t>
            </a:r>
          </a:p>
          <a:p>
            <a:r>
              <a:rPr lang="tr-TR" dirty="0"/>
              <a:t>Deneyimleyin</a:t>
            </a:r>
          </a:p>
          <a:p>
            <a:r>
              <a:rPr lang="tr-TR" dirty="0"/>
              <a:t>Hevesli olun ve iş isteyin.</a:t>
            </a:r>
          </a:p>
          <a:p>
            <a:pPr>
              <a:buNone/>
            </a:pPr>
            <a:endParaRPr lang="tr-TR" dirty="0"/>
          </a:p>
          <a:p>
            <a:pPr algn="ctr">
              <a:buNone/>
            </a:pPr>
            <a:endParaRPr lang="tr-TR" dirty="0"/>
          </a:p>
          <a:p>
            <a:pPr algn="ctr">
              <a:buNone/>
            </a:pPr>
            <a:r>
              <a:rPr lang="tr-TR" b="1" dirty="0"/>
              <a:t>DEĞERLİ ZAMANINIZI BOŞA GEÇİRMEYİN VE DEVAMSIZLIK YAPMAYIN.</a:t>
            </a:r>
          </a:p>
          <a:p>
            <a:endParaRPr lang="tr-TR" dirty="0"/>
          </a:p>
          <a:p>
            <a:pPr>
              <a:buNone/>
            </a:pPr>
            <a:endParaRPr lang="tr-TR" dirty="0"/>
          </a:p>
        </p:txBody>
      </p:sp>
      <p:pic>
        <p:nvPicPr>
          <p:cNvPr id="4" name="3 Resim" descr="internship-job-concept_23-2148721817.jpg"/>
          <p:cNvPicPr>
            <a:picLocks noChangeAspect="1"/>
          </p:cNvPicPr>
          <p:nvPr/>
        </p:nvPicPr>
        <p:blipFill>
          <a:blip r:embed="rId2"/>
          <a:stretch>
            <a:fillRect/>
          </a:stretch>
        </p:blipFill>
        <p:spPr>
          <a:xfrm>
            <a:off x="6810635" y="2991395"/>
            <a:ext cx="3677477" cy="244969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757645" y="1582341"/>
            <a:ext cx="10136777" cy="4154984"/>
          </a:xfrm>
          <a:prstGeom prst="rect">
            <a:avLst/>
          </a:prstGeom>
        </p:spPr>
        <p:txBody>
          <a:bodyPr wrap="square">
            <a:spAutoFit/>
          </a:bodyPr>
          <a:lstStyle/>
          <a:p>
            <a:r>
              <a:rPr lang="tr-TR" sz="2200" b="1" dirty="0"/>
              <a:t>Hareket Planı:</a:t>
            </a:r>
          </a:p>
          <a:p>
            <a:r>
              <a:rPr lang="tr-TR" sz="2200" dirty="0"/>
              <a:t>Ne yapmak istediğinize karar verdikten sonra, bunu yerine getirmek için kullanacağınız taktikleri belirlemeniz gerekir.Bunun için araştırmalar yapabilir, sektördeki uzmanlarla konuşabilir ve yapmayı planladığınız işte başarılı olmuş olan insanları inceleyebilirsiniz.</a:t>
            </a:r>
          </a:p>
          <a:p>
            <a:r>
              <a:rPr lang="tr-TR" sz="2200" dirty="0"/>
              <a:t> </a:t>
            </a:r>
          </a:p>
          <a:p>
            <a:r>
              <a:rPr lang="tr-TR" sz="2200" dirty="0"/>
              <a:t>Gerekli araştırmayı yaptıktan ve alt yapıyı oluşturduktan sonra harekete geçin. </a:t>
            </a:r>
          </a:p>
          <a:p>
            <a:endParaRPr lang="tr-TR" sz="2200" dirty="0"/>
          </a:p>
          <a:p>
            <a:endParaRPr lang="tr-TR" sz="2200" dirty="0"/>
          </a:p>
          <a:p>
            <a:endParaRPr lang="tr-TR" sz="2200" dirty="0"/>
          </a:p>
          <a:p>
            <a:pPr algn="ctr"/>
            <a:r>
              <a:rPr lang="tr-TR" sz="2200" b="1" dirty="0"/>
              <a:t>HAREKETE GEÇ!!!</a:t>
            </a:r>
          </a:p>
        </p:txBody>
      </p:sp>
      <p:pic>
        <p:nvPicPr>
          <p:cNvPr id="5" name="4 Resim" descr="images (2).jfif"/>
          <p:cNvPicPr>
            <a:picLocks noChangeAspect="1"/>
          </p:cNvPicPr>
          <p:nvPr/>
        </p:nvPicPr>
        <p:blipFill>
          <a:blip r:embed="rId2"/>
          <a:stretch>
            <a:fillRect/>
          </a:stretch>
        </p:blipFill>
        <p:spPr>
          <a:xfrm>
            <a:off x="308746" y="4434433"/>
            <a:ext cx="2143125" cy="214312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kissclipart-interview-skills-clipart-job-interview-d9b74a1883d16f2c.png"/>
          <p:cNvPicPr>
            <a:picLocks noChangeAspect="1"/>
          </p:cNvPicPr>
          <p:nvPr/>
        </p:nvPicPr>
        <p:blipFill>
          <a:blip r:embed="rId2"/>
          <a:stretch>
            <a:fillRect/>
          </a:stretch>
        </p:blipFill>
        <p:spPr>
          <a:xfrm>
            <a:off x="8895806" y="1593668"/>
            <a:ext cx="3296194" cy="2531881"/>
          </a:xfrm>
          <a:prstGeom prst="rect">
            <a:avLst/>
          </a:prstGeom>
        </p:spPr>
      </p:pic>
      <p:sp>
        <p:nvSpPr>
          <p:cNvPr id="3" name="2 İçerik Yer Tutucusu"/>
          <p:cNvSpPr>
            <a:spLocks noGrp="1"/>
          </p:cNvSpPr>
          <p:nvPr>
            <p:ph idx="1"/>
          </p:nvPr>
        </p:nvSpPr>
        <p:spPr>
          <a:xfrm>
            <a:off x="176348" y="1580606"/>
            <a:ext cx="9333412" cy="4024125"/>
          </a:xfrm>
        </p:spPr>
        <p:txBody>
          <a:bodyPr>
            <a:normAutofit/>
          </a:bodyPr>
          <a:lstStyle/>
          <a:p>
            <a:pPr>
              <a:buFont typeface="Wingdings" pitchFamily="2" charset="2"/>
              <a:buChar char="Ø"/>
            </a:pPr>
            <a:r>
              <a:rPr lang="tr-TR" b="1" dirty="0"/>
              <a:t>İş Bulma: </a:t>
            </a:r>
            <a:r>
              <a:rPr lang="tr-TR" dirty="0"/>
              <a:t>Sevdiğiniz mesleğe uygun işyerlerini belirleme, öncelik sırasına koyma ve başvuru...</a:t>
            </a:r>
          </a:p>
          <a:p>
            <a:pPr>
              <a:buFont typeface="Wingdings" pitchFamily="2" charset="2"/>
              <a:buChar char="Ø"/>
            </a:pPr>
            <a:endParaRPr lang="tr-TR" dirty="0"/>
          </a:p>
          <a:p>
            <a:pPr>
              <a:buFont typeface="Wingdings" pitchFamily="2" charset="2"/>
              <a:buChar char="Ø"/>
            </a:pPr>
            <a:r>
              <a:rPr lang="tr-TR" b="1" dirty="0"/>
              <a:t>İş görüşmesi: </a:t>
            </a:r>
            <a:r>
              <a:rPr lang="tr-TR" dirty="0"/>
              <a:t>Hazırlıklı gitmek, zamanında orada olmak, iyi bir ilk intiba bırakmak, sorulara düşünerek dikkatli cevap vermek</a:t>
            </a:r>
          </a:p>
          <a:p>
            <a:pPr>
              <a:buNone/>
            </a:pPr>
            <a:endParaRPr lang="tr-TR" dirty="0"/>
          </a:p>
          <a:p>
            <a:pPr>
              <a:buFont typeface="Wingdings" pitchFamily="2" charset="2"/>
              <a:buChar char="Ø"/>
            </a:pPr>
            <a:r>
              <a:rPr lang="tr-TR" b="1" dirty="0"/>
              <a:t>Kariyerin zirvesine tırmanma:</a:t>
            </a:r>
            <a:r>
              <a:rPr lang="tr-TR" dirty="0"/>
              <a:t> Başarılarınızı takip edin, her şeyin düzenli gitmesi için çalışın, yeni seçeneklere ve fırsatlara açık olun, üretici olun, bilinçli şekilde çevre oluşturun…</a:t>
            </a:r>
          </a:p>
          <a:p>
            <a:pPr>
              <a:buFont typeface="Wingdings" pitchFamily="2" charset="2"/>
              <a:buChar char="Ø"/>
            </a:pPr>
            <a:endParaRPr lang="tr-TR" dirty="0"/>
          </a:p>
          <a:p>
            <a:pPr>
              <a:buFont typeface="Wingdings" pitchFamily="2" charset="2"/>
              <a:buChar char="Ø"/>
            </a:pPr>
            <a:endParaRPr lang="tr-TR" dirty="0"/>
          </a:p>
          <a:p>
            <a:pPr>
              <a:buFont typeface="Wingdings" pitchFamily="2" charset="2"/>
              <a:buChar char="Ø"/>
            </a:pPr>
            <a:endParaRPr lang="tr-TR" dirty="0"/>
          </a:p>
          <a:p>
            <a:pPr>
              <a:buNone/>
            </a:pPr>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yetenek-yönetimi.png"/>
          <p:cNvPicPr>
            <a:picLocks noChangeAspect="1"/>
          </p:cNvPicPr>
          <p:nvPr/>
        </p:nvPicPr>
        <p:blipFill>
          <a:blip r:embed="rId2"/>
          <a:stretch>
            <a:fillRect/>
          </a:stretch>
        </p:blipFill>
        <p:spPr>
          <a:xfrm>
            <a:off x="6797315" y="3788228"/>
            <a:ext cx="5012970" cy="2567755"/>
          </a:xfrm>
          <a:prstGeom prst="rect">
            <a:avLst/>
          </a:prstGeom>
        </p:spPr>
      </p:pic>
      <p:sp>
        <p:nvSpPr>
          <p:cNvPr id="2" name="1 Başlık"/>
          <p:cNvSpPr>
            <a:spLocks noGrp="1"/>
          </p:cNvSpPr>
          <p:nvPr>
            <p:ph type="title"/>
          </p:nvPr>
        </p:nvSpPr>
        <p:spPr>
          <a:xfrm>
            <a:off x="3235234" y="849086"/>
            <a:ext cx="8610600" cy="1319349"/>
          </a:xfrm>
        </p:spPr>
        <p:txBody>
          <a:bodyPr>
            <a:normAutofit fontScale="90000"/>
          </a:bodyPr>
          <a:lstStyle/>
          <a:p>
            <a:pPr algn="ctr"/>
            <a:r>
              <a:rPr lang="tr-TR" b="1" dirty="0"/>
              <a:t>Karİyerİnİzİ Planlarken Dİkkat Etmenİz Gerekenler</a:t>
            </a:r>
            <a:br>
              <a:rPr lang="tr-TR" dirty="0"/>
            </a:br>
            <a:endParaRPr lang="tr-TR" dirty="0"/>
          </a:p>
        </p:txBody>
      </p:sp>
      <p:sp>
        <p:nvSpPr>
          <p:cNvPr id="3" name="2 İçerik Yer Tutucusu"/>
          <p:cNvSpPr>
            <a:spLocks noGrp="1"/>
          </p:cNvSpPr>
          <p:nvPr>
            <p:ph idx="1"/>
          </p:nvPr>
        </p:nvSpPr>
        <p:spPr/>
        <p:txBody>
          <a:bodyPr>
            <a:normAutofit lnSpcReduction="10000"/>
          </a:bodyPr>
          <a:lstStyle/>
          <a:p>
            <a:r>
              <a:rPr lang="tr-TR" dirty="0"/>
              <a:t>Kısa dönemi maddi ihtiyaçlarla uzun dönemli hayat/kariyer hedeflerinizi birleştirmek.</a:t>
            </a:r>
          </a:p>
          <a:p>
            <a:r>
              <a:rPr lang="tr-TR" dirty="0"/>
              <a:t>Tatmin edici ve prestijli kariyer için sabır ve iyi bir plan gereklidir.</a:t>
            </a:r>
          </a:p>
          <a:p>
            <a:r>
              <a:rPr lang="tr-TR" dirty="0"/>
              <a:t>Kendini tanıma ve ne istediğini bilmek.</a:t>
            </a:r>
          </a:p>
          <a:p>
            <a:r>
              <a:rPr lang="tr-TR" dirty="0"/>
              <a:t>Gerekli durumlarda yardım almak.</a:t>
            </a:r>
          </a:p>
          <a:p>
            <a:r>
              <a:rPr lang="tr-TR" dirty="0"/>
              <a:t>Tüm iş arama kanallarını kullanmak.</a:t>
            </a:r>
          </a:p>
          <a:p>
            <a:r>
              <a:rPr lang="tr-TR" dirty="0"/>
              <a:t>Hayatının sorumluluğunu üzerine almak.</a:t>
            </a:r>
          </a:p>
          <a:p>
            <a:r>
              <a:rPr lang="tr-TR" dirty="0"/>
              <a:t>Değişimlere açık olmak</a:t>
            </a:r>
          </a:p>
          <a:p>
            <a:endParaRPr lang="tr-TR"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a:t>İş DünyasInIn Beklentİlerİ</a:t>
            </a:r>
            <a:br>
              <a:rPr lang="tr-TR" dirty="0"/>
            </a:br>
            <a:endParaRPr lang="tr-TR" dirty="0"/>
          </a:p>
        </p:txBody>
      </p:sp>
      <p:sp>
        <p:nvSpPr>
          <p:cNvPr id="3" name="2 İçerik Yer Tutucusu"/>
          <p:cNvSpPr>
            <a:spLocks noGrp="1"/>
          </p:cNvSpPr>
          <p:nvPr>
            <p:ph idx="1"/>
          </p:nvPr>
        </p:nvSpPr>
        <p:spPr>
          <a:xfrm>
            <a:off x="5812972" y="1580607"/>
            <a:ext cx="6008914" cy="5068388"/>
          </a:xfrm>
          <a:ln w="28575">
            <a:solidFill>
              <a:schemeClr val="tx1"/>
            </a:solidFill>
          </a:ln>
        </p:spPr>
        <p:txBody>
          <a:bodyPr>
            <a:normAutofit fontScale="92500" lnSpcReduction="20000"/>
          </a:bodyPr>
          <a:lstStyle/>
          <a:p>
            <a:r>
              <a:rPr lang="tr-TR" dirty="0"/>
              <a:t>Özgüvenli, yeniliklere açık, vizyon sahibi olmak.</a:t>
            </a:r>
          </a:p>
          <a:p>
            <a:r>
              <a:rPr lang="tr-TR" dirty="0"/>
              <a:t>Değişime kolay ayak uydurabilmek.</a:t>
            </a:r>
          </a:p>
          <a:p>
            <a:r>
              <a:rPr lang="tr-TR" dirty="0"/>
              <a:t>İş hayatında prensipli olmak.</a:t>
            </a:r>
          </a:p>
          <a:p>
            <a:r>
              <a:rPr lang="tr-TR" dirty="0"/>
              <a:t>Bildiği yabancı dil/diller, bilgisayar programları.</a:t>
            </a:r>
          </a:p>
          <a:p>
            <a:r>
              <a:rPr lang="tr-TR" dirty="0"/>
              <a:t>Takım çalışmasına uygunluk.</a:t>
            </a:r>
          </a:p>
          <a:p>
            <a:r>
              <a:rPr lang="tr-TR" dirty="0"/>
              <a:t>Mesai kavramı, boş zamanlarını nasıl değerlendirdiği.</a:t>
            </a:r>
          </a:p>
          <a:p>
            <a:pPr fontAlgn="base"/>
            <a:r>
              <a:rPr lang="tr-TR" dirty="0"/>
              <a:t>Üretkenlik ve hesap verebilirlik</a:t>
            </a:r>
          </a:p>
          <a:p>
            <a:pPr fontAlgn="base"/>
            <a:r>
              <a:rPr lang="tr-TR" dirty="0"/>
              <a:t>Liderlik ve sorumluluk</a:t>
            </a:r>
          </a:p>
          <a:p>
            <a:pPr fontAlgn="base"/>
            <a:r>
              <a:rPr lang="tr-TR" dirty="0"/>
              <a:t>Bilgiye ulaşım, analiz ve sentez</a:t>
            </a:r>
          </a:p>
          <a:p>
            <a:pPr fontAlgn="base"/>
            <a:r>
              <a:rPr lang="tr-TR" dirty="0"/>
              <a:t>Girişimcilik</a:t>
            </a:r>
          </a:p>
          <a:p>
            <a:pPr fontAlgn="base"/>
            <a:r>
              <a:rPr lang="tr-TR" dirty="0"/>
              <a:t>Pratik zeka, entelektüel zeka, duygusal zeka………</a:t>
            </a:r>
          </a:p>
          <a:p>
            <a:pPr>
              <a:buNone/>
            </a:pPr>
            <a:endParaRPr lang="tr-TR" dirty="0"/>
          </a:p>
          <a:p>
            <a:endParaRPr lang="tr-TR" dirty="0"/>
          </a:p>
        </p:txBody>
      </p:sp>
      <p:pic>
        <p:nvPicPr>
          <p:cNvPr id="6" name="5 Resim" descr="images (3).jfif"/>
          <p:cNvPicPr>
            <a:picLocks noChangeAspect="1"/>
          </p:cNvPicPr>
          <p:nvPr/>
        </p:nvPicPr>
        <p:blipFill>
          <a:blip r:embed="rId2"/>
          <a:stretch>
            <a:fillRect/>
          </a:stretch>
        </p:blipFill>
        <p:spPr>
          <a:xfrm>
            <a:off x="378821" y="1580606"/>
            <a:ext cx="5355771" cy="50553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t>İş DünyasInIn Beklentİlerİ</a:t>
            </a:r>
            <a:endParaRPr lang="tr-TR" dirty="0"/>
          </a:p>
        </p:txBody>
      </p:sp>
      <p:sp>
        <p:nvSpPr>
          <p:cNvPr id="3" name="2 İçerik Yer Tutucusu"/>
          <p:cNvSpPr>
            <a:spLocks noGrp="1"/>
          </p:cNvSpPr>
          <p:nvPr>
            <p:ph idx="1"/>
          </p:nvPr>
        </p:nvSpPr>
        <p:spPr>
          <a:xfrm>
            <a:off x="6006738" y="2024743"/>
            <a:ext cx="5505994" cy="4024125"/>
          </a:xfrm>
        </p:spPr>
        <p:txBody>
          <a:bodyPr>
            <a:normAutofit fontScale="92500" lnSpcReduction="10000"/>
          </a:bodyPr>
          <a:lstStyle/>
          <a:p>
            <a:pPr fontAlgn="base"/>
            <a:r>
              <a:rPr lang="tr-TR" dirty="0"/>
              <a:t>Yaratıcılık ve inovasyon</a:t>
            </a:r>
          </a:p>
          <a:p>
            <a:pPr fontAlgn="base"/>
            <a:r>
              <a:rPr lang="tr-TR" dirty="0"/>
              <a:t>Kritik düşünme ve problem çözme</a:t>
            </a:r>
          </a:p>
          <a:p>
            <a:pPr fontAlgn="base"/>
            <a:r>
              <a:rPr lang="tr-TR" dirty="0"/>
              <a:t>İletişim ve işbirliği</a:t>
            </a:r>
          </a:p>
          <a:p>
            <a:pPr fontAlgn="base"/>
            <a:r>
              <a:rPr lang="tr-TR" dirty="0"/>
              <a:t>Bilgi okuryazarlığı</a:t>
            </a:r>
          </a:p>
          <a:p>
            <a:pPr fontAlgn="base"/>
            <a:r>
              <a:rPr lang="tr-TR" dirty="0"/>
              <a:t>Medya okuryazarlığı</a:t>
            </a:r>
          </a:p>
          <a:p>
            <a:pPr fontAlgn="base"/>
            <a:r>
              <a:rPr lang="tr-TR" dirty="0"/>
              <a:t>Bilişim ve iletişim teknolojileri okuryazarlığı</a:t>
            </a:r>
          </a:p>
          <a:p>
            <a:pPr fontAlgn="base"/>
            <a:r>
              <a:rPr lang="tr-TR" dirty="0"/>
              <a:t>Esneklik ve uyum sağlayabilirlik</a:t>
            </a:r>
          </a:p>
          <a:p>
            <a:pPr fontAlgn="base"/>
            <a:r>
              <a:rPr lang="tr-TR" dirty="0"/>
              <a:t>İnisiyatif alma </a:t>
            </a:r>
            <a:r>
              <a:rPr lang="tr-TR"/>
              <a:t>ve özyönlendirme</a:t>
            </a:r>
            <a:endParaRPr lang="tr-TR" dirty="0"/>
          </a:p>
          <a:p>
            <a:pPr fontAlgn="base"/>
            <a:r>
              <a:rPr lang="tr-TR" dirty="0"/>
              <a:t>Sosyal ve kültürlerarası yetkinlikler</a:t>
            </a:r>
          </a:p>
          <a:p>
            <a:pPr fontAlgn="base"/>
            <a:endParaRPr lang="tr-TR" dirty="0"/>
          </a:p>
          <a:p>
            <a:pPr fontAlgn="base"/>
            <a:endParaRPr lang="tr-TR" dirty="0"/>
          </a:p>
        </p:txBody>
      </p:sp>
      <p:pic>
        <p:nvPicPr>
          <p:cNvPr id="5" name="4 Resim" descr="unnamed.png"/>
          <p:cNvPicPr>
            <a:picLocks noChangeAspect="1"/>
          </p:cNvPicPr>
          <p:nvPr/>
        </p:nvPicPr>
        <p:blipFill>
          <a:blip r:embed="rId2"/>
          <a:stretch>
            <a:fillRect/>
          </a:stretch>
        </p:blipFill>
        <p:spPr>
          <a:xfrm>
            <a:off x="370659" y="1725386"/>
            <a:ext cx="4762500" cy="4191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colorful-set-group-students-teenagers-standing-vector-illustration-127641481.jpg"/>
          <p:cNvPicPr>
            <a:picLocks noChangeAspect="1"/>
          </p:cNvPicPr>
          <p:nvPr/>
        </p:nvPicPr>
        <p:blipFill>
          <a:blip r:embed="rId2"/>
          <a:srcRect b="10791"/>
          <a:stretch>
            <a:fillRect/>
          </a:stretch>
        </p:blipFill>
        <p:spPr>
          <a:xfrm>
            <a:off x="4663439" y="5238206"/>
            <a:ext cx="1868419" cy="1619794"/>
          </a:xfrm>
          <a:prstGeom prst="rect">
            <a:avLst/>
          </a:prstGeom>
        </p:spPr>
      </p:pic>
      <p:sp>
        <p:nvSpPr>
          <p:cNvPr id="2" name="1 Başlık"/>
          <p:cNvSpPr>
            <a:spLocks noGrp="1"/>
          </p:cNvSpPr>
          <p:nvPr>
            <p:ph type="title"/>
          </p:nvPr>
        </p:nvSpPr>
        <p:spPr>
          <a:xfrm>
            <a:off x="1666816" y="401125"/>
            <a:ext cx="7861663" cy="1293028"/>
          </a:xfrm>
        </p:spPr>
        <p:txBody>
          <a:bodyPr>
            <a:normAutofit fontScale="90000"/>
          </a:bodyPr>
          <a:lstStyle/>
          <a:p>
            <a:pPr algn="ctr"/>
            <a:r>
              <a:rPr lang="tr-TR" b="1" dirty="0"/>
              <a:t>LİSE ÖĞRENCİLERİNİN KENDİLERİNİ GELİŞTİRMESİ GEREKEN ALANLAR</a:t>
            </a:r>
            <a:br>
              <a:rPr lang="tr-TR" dirty="0"/>
            </a:br>
            <a:endParaRPr lang="tr-TR" dirty="0"/>
          </a:p>
        </p:txBody>
      </p:sp>
      <p:sp>
        <p:nvSpPr>
          <p:cNvPr id="3" name="2 İçerik Yer Tutucusu"/>
          <p:cNvSpPr>
            <a:spLocks noGrp="1"/>
          </p:cNvSpPr>
          <p:nvPr>
            <p:ph idx="1"/>
          </p:nvPr>
        </p:nvSpPr>
        <p:spPr>
          <a:xfrm>
            <a:off x="0" y="1841862"/>
            <a:ext cx="4781005" cy="4324571"/>
          </a:xfrm>
          <a:solidFill>
            <a:schemeClr val="accent6">
              <a:lumMod val="20000"/>
              <a:lumOff val="80000"/>
            </a:schemeClr>
          </a:solidFill>
          <a:ln>
            <a:solidFill>
              <a:schemeClr val="accent5">
                <a:lumMod val="75000"/>
              </a:schemeClr>
            </a:solidFill>
          </a:ln>
          <a:effectLst>
            <a:glow rad="139700">
              <a:schemeClr val="accent6">
                <a:satMod val="175000"/>
                <a:alpha val="40000"/>
              </a:schemeClr>
            </a:glow>
            <a:innerShdw blurRad="63500" dist="50800" dir="8100000">
              <a:prstClr val="black">
                <a:alpha val="50000"/>
              </a:prstClr>
            </a:innerShdw>
          </a:effectLst>
        </p:spPr>
        <p:txBody>
          <a:bodyPr>
            <a:normAutofit fontScale="62500" lnSpcReduction="20000"/>
          </a:bodyPr>
          <a:lstStyle/>
          <a:p>
            <a:pPr fontAlgn="base"/>
            <a:r>
              <a:rPr lang="tr-TR" b="1" dirty="0">
                <a:solidFill>
                  <a:schemeClr val="bg1"/>
                </a:solidFill>
              </a:rPr>
              <a:t>Hedef koyma</a:t>
            </a:r>
          </a:p>
          <a:p>
            <a:pPr fontAlgn="base"/>
            <a:r>
              <a:rPr lang="tr-TR" b="1" dirty="0">
                <a:solidFill>
                  <a:schemeClr val="bg1"/>
                </a:solidFill>
              </a:rPr>
              <a:t>Zaman yönetimi</a:t>
            </a:r>
          </a:p>
          <a:p>
            <a:pPr fontAlgn="base"/>
            <a:r>
              <a:rPr lang="tr-TR" b="1" dirty="0">
                <a:solidFill>
                  <a:schemeClr val="bg1"/>
                </a:solidFill>
              </a:rPr>
              <a:t>Planlama</a:t>
            </a:r>
          </a:p>
          <a:p>
            <a:pPr fontAlgn="base"/>
            <a:r>
              <a:rPr lang="tr-TR" b="1" dirty="0">
                <a:solidFill>
                  <a:schemeClr val="bg1"/>
                </a:solidFill>
              </a:rPr>
              <a:t>İngilizce</a:t>
            </a:r>
          </a:p>
          <a:p>
            <a:pPr fontAlgn="base"/>
            <a:r>
              <a:rPr lang="tr-TR" b="1" dirty="0">
                <a:solidFill>
                  <a:schemeClr val="bg1"/>
                </a:solidFill>
              </a:rPr>
              <a:t>İletişim (okuma, yazma, dinleme, konuşma) yetkinlikleri</a:t>
            </a:r>
          </a:p>
          <a:p>
            <a:pPr fontAlgn="base"/>
            <a:r>
              <a:rPr lang="tr-TR" b="1" dirty="0">
                <a:solidFill>
                  <a:schemeClr val="bg1"/>
                </a:solidFill>
              </a:rPr>
              <a:t>Sunum teknikleri</a:t>
            </a:r>
          </a:p>
          <a:p>
            <a:pPr fontAlgn="base"/>
            <a:r>
              <a:rPr lang="tr-TR" b="1" dirty="0">
                <a:solidFill>
                  <a:schemeClr val="bg1"/>
                </a:solidFill>
              </a:rPr>
              <a:t>Grup çalışması</a:t>
            </a:r>
          </a:p>
          <a:p>
            <a:pPr fontAlgn="base"/>
            <a:r>
              <a:rPr lang="tr-TR" b="1" dirty="0">
                <a:solidFill>
                  <a:schemeClr val="bg1"/>
                </a:solidFill>
              </a:rPr>
              <a:t>Analiz ve sentez yetkinlikleri (ezber yerine)</a:t>
            </a:r>
          </a:p>
          <a:p>
            <a:pPr fontAlgn="base"/>
            <a:r>
              <a:rPr lang="tr-TR" b="1" dirty="0">
                <a:solidFill>
                  <a:schemeClr val="bg1"/>
                </a:solidFill>
              </a:rPr>
              <a:t>Problem çözme yetkinlikleri (çoktan seçmeli yerine)</a:t>
            </a:r>
          </a:p>
          <a:p>
            <a:pPr fontAlgn="base"/>
            <a:r>
              <a:rPr lang="tr-TR" b="1" dirty="0">
                <a:solidFill>
                  <a:schemeClr val="bg1"/>
                </a:solidFill>
              </a:rPr>
              <a:t>Uzun vadeli ödüllere odaklanma</a:t>
            </a:r>
          </a:p>
          <a:p>
            <a:pPr fontAlgn="base"/>
            <a:r>
              <a:rPr lang="tr-TR" b="1" dirty="0">
                <a:solidFill>
                  <a:schemeClr val="bg1"/>
                </a:solidFill>
              </a:rPr>
              <a:t>Bilişim teknolojileri ile yakınlık (oyun, arkadaşlık siteleri ve mesajlaşma ile kısıtlı)</a:t>
            </a:r>
          </a:p>
          <a:p>
            <a:endParaRPr lang="tr-TR" dirty="0"/>
          </a:p>
        </p:txBody>
      </p:sp>
      <p:sp>
        <p:nvSpPr>
          <p:cNvPr id="4" name="2 İçerik Yer Tutucusu"/>
          <p:cNvSpPr txBox="1">
            <a:spLocks/>
          </p:cNvSpPr>
          <p:nvPr/>
        </p:nvSpPr>
        <p:spPr>
          <a:xfrm>
            <a:off x="6509658" y="1850572"/>
            <a:ext cx="5682342" cy="4419600"/>
          </a:xfrm>
          <a:prstGeom prst="rect">
            <a:avLst/>
          </a:prstGeom>
          <a:solidFill>
            <a:schemeClr val="accent6">
              <a:lumMod val="20000"/>
              <a:lumOff val="80000"/>
            </a:schemeClr>
          </a:solidFill>
          <a:ln>
            <a:solidFill>
              <a:schemeClr val="accent5">
                <a:lumMod val="75000"/>
              </a:schemeClr>
            </a:solidFill>
          </a:ln>
          <a:effectLst>
            <a:glow rad="139700">
              <a:schemeClr val="accent6">
                <a:satMod val="175000"/>
                <a:alpha val="40000"/>
              </a:schemeClr>
            </a:glow>
            <a:outerShdw blurRad="50800" dist="38100" dir="18900000" algn="bl" rotWithShape="0">
              <a:prstClr val="black">
                <a:alpha val="40000"/>
              </a:prstClr>
            </a:outerShdw>
            <a:softEdge rad="12700"/>
          </a:effectLst>
        </p:spPr>
        <p:txBody>
          <a:bodyPr vert="horz" lIns="91440" tIns="45720" rIns="91440" bIns="45720" rtlCol="0">
            <a:normAutofit fontScale="85000" lnSpcReduction="20000"/>
          </a:bodyPr>
          <a:lstStyle/>
          <a:p>
            <a:pPr fontAlgn="base">
              <a:buFont typeface="Arial" pitchFamily="34" charset="0"/>
              <a:buChar char="•"/>
            </a:pPr>
            <a:r>
              <a:rPr lang="tr-TR" dirty="0">
                <a:solidFill>
                  <a:schemeClr val="bg1"/>
                </a:solidFill>
              </a:rPr>
              <a:t>Dikkat süresi</a:t>
            </a:r>
          </a:p>
          <a:p>
            <a:pPr fontAlgn="base"/>
            <a:endParaRPr lang="tr-TR" dirty="0">
              <a:solidFill>
                <a:schemeClr val="bg1"/>
              </a:solidFill>
            </a:endParaRPr>
          </a:p>
          <a:p>
            <a:pPr fontAlgn="base">
              <a:buFont typeface="Arial" pitchFamily="34" charset="0"/>
              <a:buChar char="•"/>
            </a:pPr>
            <a:r>
              <a:rPr lang="tr-TR" dirty="0">
                <a:solidFill>
                  <a:schemeClr val="bg1"/>
                </a:solidFill>
              </a:rPr>
              <a:t>Uzun süreler </a:t>
            </a:r>
            <a:r>
              <a:rPr lang="tr-TR" dirty="0" err="1">
                <a:solidFill>
                  <a:schemeClr val="bg1"/>
                </a:solidFill>
              </a:rPr>
              <a:t>icin</a:t>
            </a:r>
            <a:r>
              <a:rPr lang="tr-TR" dirty="0">
                <a:solidFill>
                  <a:schemeClr val="bg1"/>
                </a:solidFill>
              </a:rPr>
              <a:t> konsantre olabilme</a:t>
            </a:r>
          </a:p>
          <a:p>
            <a:pPr fontAlgn="base"/>
            <a:endParaRPr lang="tr-TR" dirty="0">
              <a:solidFill>
                <a:schemeClr val="bg1"/>
              </a:solidFill>
            </a:endParaRPr>
          </a:p>
          <a:p>
            <a:pPr fontAlgn="base">
              <a:buFont typeface="Arial" pitchFamily="34" charset="0"/>
              <a:buChar char="•"/>
            </a:pPr>
            <a:r>
              <a:rPr lang="tr-TR" dirty="0">
                <a:solidFill>
                  <a:schemeClr val="bg1"/>
                </a:solidFill>
              </a:rPr>
              <a:t>Araştırma yetkinlikleri (Google ile kısıtlı)</a:t>
            </a:r>
          </a:p>
          <a:p>
            <a:pPr fontAlgn="base"/>
            <a:endParaRPr lang="tr-TR" dirty="0">
              <a:solidFill>
                <a:schemeClr val="bg1"/>
              </a:solidFill>
            </a:endParaRPr>
          </a:p>
          <a:p>
            <a:pPr fontAlgn="base">
              <a:buFont typeface="Arial" pitchFamily="34" charset="0"/>
              <a:buChar char="•"/>
            </a:pPr>
            <a:r>
              <a:rPr lang="tr-TR" dirty="0">
                <a:solidFill>
                  <a:schemeClr val="bg1"/>
                </a:solidFill>
              </a:rPr>
              <a:t>Bilgiye ve öğrenmeye değer verme</a:t>
            </a:r>
          </a:p>
          <a:p>
            <a:pPr fontAlgn="base"/>
            <a:endParaRPr lang="tr-TR" dirty="0">
              <a:solidFill>
                <a:schemeClr val="bg1"/>
              </a:solidFill>
            </a:endParaRPr>
          </a:p>
          <a:p>
            <a:pPr fontAlgn="base">
              <a:buFont typeface="Arial" pitchFamily="34" charset="0"/>
              <a:buChar char="•"/>
            </a:pPr>
            <a:r>
              <a:rPr lang="tr-TR" dirty="0">
                <a:solidFill>
                  <a:schemeClr val="bg1"/>
                </a:solidFill>
              </a:rPr>
              <a:t>Arkadaşlara saygı (az) otoriteye saygı (fazla)</a:t>
            </a:r>
          </a:p>
          <a:p>
            <a:pPr fontAlgn="base"/>
            <a:endParaRPr lang="tr-TR" dirty="0">
              <a:solidFill>
                <a:schemeClr val="bg1"/>
              </a:solidFill>
            </a:endParaRPr>
          </a:p>
          <a:p>
            <a:pPr fontAlgn="base">
              <a:buFont typeface="Arial" pitchFamily="34" charset="0"/>
              <a:buChar char="•"/>
            </a:pPr>
            <a:r>
              <a:rPr lang="tr-TR" dirty="0">
                <a:solidFill>
                  <a:schemeClr val="bg1"/>
                </a:solidFill>
              </a:rPr>
              <a:t>Ödüller için gereken fedakarlıkları yapma (otomatik hak etme)</a:t>
            </a:r>
          </a:p>
          <a:p>
            <a:pPr fontAlgn="base"/>
            <a:endParaRPr lang="tr-TR" dirty="0">
              <a:solidFill>
                <a:schemeClr val="bg1"/>
              </a:solidFill>
            </a:endParaRPr>
          </a:p>
          <a:p>
            <a:pPr fontAlgn="base">
              <a:buFont typeface="Arial" pitchFamily="34" charset="0"/>
              <a:buChar char="•"/>
            </a:pPr>
            <a:r>
              <a:rPr lang="tr-TR" dirty="0">
                <a:solidFill>
                  <a:schemeClr val="bg1"/>
                </a:solidFill>
              </a:rPr>
              <a:t>Etik değerler (fikri mülkiyet hırsızlığı ve kopya)</a:t>
            </a:r>
          </a:p>
          <a:p>
            <a:pPr fontAlgn="base"/>
            <a:endParaRPr lang="tr-TR" dirty="0">
              <a:solidFill>
                <a:schemeClr val="bg1"/>
              </a:solidFill>
            </a:endParaRPr>
          </a:p>
          <a:p>
            <a:pPr fontAlgn="base">
              <a:buFont typeface="Arial" pitchFamily="34" charset="0"/>
              <a:buChar char="•"/>
            </a:pPr>
            <a:r>
              <a:rPr lang="tr-TR" dirty="0">
                <a:solidFill>
                  <a:schemeClr val="bg1"/>
                </a:solidFill>
              </a:rPr>
              <a:t>Sosyal ve çevresel bilinç</a:t>
            </a:r>
          </a:p>
          <a:p>
            <a:pPr fontAlgn="base"/>
            <a:endParaRPr lang="tr-TR" dirty="0">
              <a:solidFill>
                <a:schemeClr val="bg1"/>
              </a:solidFill>
            </a:endParaRPr>
          </a:p>
          <a:p>
            <a:pPr fontAlgn="base">
              <a:buFont typeface="Arial" pitchFamily="34" charset="0"/>
              <a:buChar char="•"/>
            </a:pPr>
            <a:r>
              <a:rPr lang="tr-TR" dirty="0">
                <a:solidFill>
                  <a:schemeClr val="bg1"/>
                </a:solidFill>
              </a:rPr>
              <a:t>Gerçek hayat deneyimi ve bilinci</a:t>
            </a:r>
          </a:p>
          <a:p>
            <a:pPr fontAlgn="base"/>
            <a:endParaRPr lang="tr-TR" dirty="0">
              <a:solidFill>
                <a:schemeClr val="bg1"/>
              </a:solidFill>
            </a:endParaRPr>
          </a:p>
          <a:p>
            <a:pPr fontAlgn="base">
              <a:buFont typeface="Arial" pitchFamily="34" charset="0"/>
              <a:buChar char="•"/>
            </a:pPr>
            <a:r>
              <a:rPr lang="tr-TR" dirty="0">
                <a:solidFill>
                  <a:schemeClr val="bg1"/>
                </a:solidFill>
              </a:rPr>
              <a:t>Hoşgörü (fikir farklılıkları, yapıcı tartışma kapasitesi)</a:t>
            </a:r>
          </a:p>
          <a:p>
            <a:pPr fontAlgn="base"/>
            <a:endParaRPr lang="tr-TR" dirty="0">
              <a:solidFill>
                <a:schemeClr val="bg1"/>
              </a:solidFill>
            </a:endParaRPr>
          </a:p>
          <a:p>
            <a:pPr fontAlgn="base">
              <a:buFont typeface="Arial" pitchFamily="34" charset="0"/>
              <a:buChar char="•"/>
            </a:pPr>
            <a:r>
              <a:rPr lang="tr-TR" dirty="0">
                <a:solidFill>
                  <a:schemeClr val="bg1"/>
                </a:solidFill>
              </a:rPr>
              <a:t>Uluslararası </a:t>
            </a:r>
            <a:r>
              <a:rPr lang="tr-TR" dirty="0" err="1">
                <a:solidFill>
                  <a:schemeClr val="bg1"/>
                </a:solidFill>
              </a:rPr>
              <a:t>farkındalık</a:t>
            </a:r>
            <a:r>
              <a:rPr lang="tr-TR" dirty="0">
                <a:solidFill>
                  <a:schemeClr val="bg1"/>
                </a:solidFill>
              </a:rPr>
              <a:t> (diğer ülke, kültür algısı-ön yargı, peşin hüküm)</a:t>
            </a:r>
          </a:p>
          <a:p>
            <a:pPr marL="228600" marR="0" lvl="0" indent="-228600" algn="l" defTabSz="914400" rtl="0" eaLnBrk="1" fontAlgn="auto" latinLnBrk="0" hangingPunct="1">
              <a:lnSpc>
                <a:spcPct val="90000"/>
              </a:lnSpc>
              <a:spcBef>
                <a:spcPts val="1000"/>
              </a:spcBef>
              <a:spcAft>
                <a:spcPts val="0"/>
              </a:spcAft>
              <a:buClrTx/>
              <a:buSzTx/>
              <a:tabLst/>
              <a:defRPr/>
            </a:pPr>
            <a:endParaRPr kumimoji="0" lang="tr-TR" sz="2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b="1" dirty="0"/>
              <a:t>MESLEK NEDİR?</a:t>
            </a:r>
            <a:br>
              <a:rPr lang="tr-TR" dirty="0"/>
            </a:br>
            <a:endParaRPr lang="tr-TR" dirty="0"/>
          </a:p>
        </p:txBody>
      </p:sp>
      <p:sp>
        <p:nvSpPr>
          <p:cNvPr id="3" name="İçerik Yer Tutucusu 2"/>
          <p:cNvSpPr>
            <a:spLocks noGrp="1"/>
          </p:cNvSpPr>
          <p:nvPr>
            <p:ph idx="1"/>
          </p:nvPr>
        </p:nvSpPr>
        <p:spPr/>
        <p:txBody>
          <a:bodyPr/>
          <a:lstStyle/>
          <a:p>
            <a:pPr marL="0" indent="0">
              <a:buNone/>
            </a:pPr>
            <a:r>
              <a:rPr lang="tr-TR" dirty="0"/>
              <a:t>	Kişilerin yaşamını sürdürebilmek için yaptığı, belli eğitim ve çalışmayı gerektiren bir sürecin   sonunda edindikleri unvan ile  düzenli ve kurallı faaliyetler bütünü olarak tanımlanabilir.</a:t>
            </a:r>
          </a:p>
          <a:p>
            <a:endParaRPr lang="tr-TR" dirty="0"/>
          </a:p>
          <a:p>
            <a:pPr marL="0" indent="0">
              <a:buNone/>
            </a:pPr>
            <a:r>
              <a:rPr lang="tr-TR" dirty="0"/>
              <a:t>	Meslekler, nitelikleri ve sağladıkları olanaklar yönünden çok çeşitlilik gösterirler. Genellikle her meslek o mesleğin değerlerini, gelişimini, ve diğer insanlar açısından tanınmasını sağlayan kuruluşlara sahiptir.</a:t>
            </a:r>
          </a:p>
          <a:p>
            <a:endParaRPr lang="tr-TR" dirty="0"/>
          </a:p>
        </p:txBody>
      </p:sp>
      <p:pic>
        <p:nvPicPr>
          <p:cNvPr id="4" name="3 Resim" descr="web-top-jobs10-780x501-1.jpg"/>
          <p:cNvPicPr>
            <a:picLocks noChangeAspect="1"/>
          </p:cNvPicPr>
          <p:nvPr/>
        </p:nvPicPr>
        <p:blipFill>
          <a:blip r:embed="rId2"/>
          <a:stretch>
            <a:fillRect/>
          </a:stretch>
        </p:blipFill>
        <p:spPr>
          <a:xfrm>
            <a:off x="9304091" y="4820194"/>
            <a:ext cx="2887909" cy="1854926"/>
          </a:xfrm>
          <a:prstGeom prst="rect">
            <a:avLst/>
          </a:prstGeom>
        </p:spPr>
      </p:pic>
    </p:spTree>
    <p:extLst>
      <p:ext uri="{BB962C8B-B14F-4D97-AF65-F5344CB8AC3E}">
        <p14:creationId xmlns:p14="http://schemas.microsoft.com/office/powerpoint/2010/main" val="3031895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çerik Yer Tutucusu" descr="f37019d1d1bb3d2ba42c7f56ccc2be80.jpg"/>
          <p:cNvPicPr>
            <a:picLocks noGrp="1" noChangeAspect="1"/>
          </p:cNvPicPr>
          <p:nvPr>
            <p:ph idx="1"/>
          </p:nvPr>
        </p:nvPicPr>
        <p:blipFill>
          <a:blip r:embed="rId2"/>
          <a:srcRect b="16887"/>
          <a:stretch>
            <a:fillRect/>
          </a:stretch>
        </p:blipFill>
        <p:spPr>
          <a:xfrm>
            <a:off x="1" y="0"/>
            <a:ext cx="12192000" cy="68580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50613" y="319213"/>
            <a:ext cx="8610600" cy="665526"/>
          </a:xfrm>
        </p:spPr>
        <p:txBody>
          <a:bodyPr>
            <a:normAutofit/>
          </a:bodyPr>
          <a:lstStyle/>
          <a:p>
            <a:pPr algn="ctr"/>
            <a:r>
              <a:rPr lang="tr-TR" b="1" dirty="0"/>
              <a:t>MESLEKİ GELİŞİM DÖNEMLERİ</a:t>
            </a:r>
          </a:p>
        </p:txBody>
      </p:sp>
      <p:pic>
        <p:nvPicPr>
          <p:cNvPr id="4" name="İçerik Yer Tutucusu 3"/>
          <p:cNvPicPr>
            <a:picLocks noGrp="1" noChangeAspect="1"/>
          </p:cNvPicPr>
          <p:nvPr>
            <p:ph idx="1"/>
          </p:nvPr>
        </p:nvPicPr>
        <p:blipFill>
          <a:blip r:embed="rId2"/>
          <a:srcRect/>
          <a:stretch/>
        </p:blipFill>
        <p:spPr>
          <a:xfrm>
            <a:off x="870438" y="1043595"/>
            <a:ext cx="10023231" cy="5495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89127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br>
              <a:rPr lang="tr-TR" dirty="0"/>
            </a:br>
            <a:endParaRPr lang="tr-TR" dirty="0"/>
          </a:p>
        </p:txBody>
      </p:sp>
      <p:sp>
        <p:nvSpPr>
          <p:cNvPr id="3" name="İçerik Yer Tutucusu 2"/>
          <p:cNvSpPr>
            <a:spLocks noGrp="1"/>
          </p:cNvSpPr>
          <p:nvPr>
            <p:ph idx="1"/>
          </p:nvPr>
        </p:nvSpPr>
        <p:spPr>
          <a:xfrm>
            <a:off x="685800" y="2194560"/>
            <a:ext cx="7569926" cy="4024125"/>
          </a:xfrm>
        </p:spPr>
        <p:txBody>
          <a:bodyPr/>
          <a:lstStyle/>
          <a:p>
            <a:pPr marL="0" indent="0">
              <a:buNone/>
            </a:pPr>
            <a:r>
              <a:rPr lang="tr-TR" b="1" dirty="0"/>
              <a:t>1) BÜYÜME EVRESİ (0-14 yaş): </a:t>
            </a:r>
            <a:r>
              <a:rPr lang="tr-TR" dirty="0"/>
              <a:t>Mesleki benlik kavramı çocuğun çevresindekilerle etkileşimiyle gelişmeye başlar. Çocuğun çevresindekilerle özdeşim kurması mesleki gelişiminde önemli etkiye sahiptir. 3 basamaktan oluşur:</a:t>
            </a:r>
          </a:p>
          <a:p>
            <a:pPr marL="0" indent="0">
              <a:buNone/>
            </a:pPr>
            <a:r>
              <a:rPr lang="tr-TR" dirty="0"/>
              <a:t>	a) Hayal basamağı (4-10 yaşlar)</a:t>
            </a:r>
          </a:p>
          <a:p>
            <a:pPr marL="0" indent="0">
              <a:buNone/>
            </a:pPr>
            <a:r>
              <a:rPr lang="tr-TR" dirty="0"/>
              <a:t>	b) İlgi basamağı ( yaşlar)</a:t>
            </a:r>
          </a:p>
          <a:p>
            <a:pPr marL="0" indent="0">
              <a:buNone/>
            </a:pPr>
            <a:r>
              <a:rPr lang="tr-TR" dirty="0"/>
              <a:t>	c) Yetenek basamağı (12-14 yaş)</a:t>
            </a:r>
          </a:p>
          <a:p>
            <a:endParaRPr lang="tr-TR" dirty="0"/>
          </a:p>
        </p:txBody>
      </p:sp>
      <p:pic>
        <p:nvPicPr>
          <p:cNvPr id="4" name="3 Resim" descr="depositphotos_30881953-stock-illustration-schoolboy.jpg"/>
          <p:cNvPicPr>
            <a:picLocks noChangeAspect="1"/>
          </p:cNvPicPr>
          <p:nvPr/>
        </p:nvPicPr>
        <p:blipFill>
          <a:blip r:embed="rId2"/>
          <a:srcRect r="3934" b="3429"/>
          <a:stretch>
            <a:fillRect/>
          </a:stretch>
        </p:blipFill>
        <p:spPr>
          <a:xfrm>
            <a:off x="8215823" y="718458"/>
            <a:ext cx="3632189" cy="5734594"/>
          </a:xfrm>
          <a:prstGeom prst="rect">
            <a:avLst/>
          </a:prstGeom>
        </p:spPr>
      </p:pic>
      <p:pic>
        <p:nvPicPr>
          <p:cNvPr id="5" name="4 Resim" descr="unnamed.jpg"/>
          <p:cNvPicPr>
            <a:picLocks noChangeAspect="1"/>
          </p:cNvPicPr>
          <p:nvPr/>
        </p:nvPicPr>
        <p:blipFill>
          <a:blip r:embed="rId3"/>
          <a:srcRect l="50893" r="28482" b="52619"/>
          <a:stretch>
            <a:fillRect/>
          </a:stretch>
        </p:blipFill>
        <p:spPr>
          <a:xfrm rot="864343">
            <a:off x="8920292" y="942662"/>
            <a:ext cx="1089143" cy="1407399"/>
          </a:xfrm>
          <a:prstGeom prst="rect">
            <a:avLst/>
          </a:prstGeom>
        </p:spPr>
      </p:pic>
    </p:spTree>
    <p:extLst>
      <p:ext uri="{BB962C8B-B14F-4D97-AF65-F5344CB8AC3E}">
        <p14:creationId xmlns:p14="http://schemas.microsoft.com/office/powerpoint/2010/main" val="319848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59674" y="1658983"/>
            <a:ext cx="9529354" cy="4024125"/>
          </a:xfrm>
        </p:spPr>
        <p:txBody>
          <a:bodyPr>
            <a:normAutofit lnSpcReduction="10000"/>
          </a:bodyPr>
          <a:lstStyle/>
          <a:p>
            <a:pPr marL="0" indent="0">
              <a:buNone/>
            </a:pPr>
            <a:r>
              <a:rPr lang="tr-TR" b="1" dirty="0"/>
              <a:t>2) ARAŞTIRMA EVRESİ ( 14-24yaş): </a:t>
            </a:r>
            <a:r>
              <a:rPr lang="tr-TR" dirty="0"/>
              <a:t>Kendini tanıma, rol denemeleri , meslek incelemeleri gibi faaliyetlerin sürdürüldüğü bir dönemdir. Bu dönem ergenlikten ilk yetişkinliğe kadar sürer. Kişiler  bu dönemde kendilerini, başkalarının mesleki rollerini ve iş dünyasını keşfetmektedirler. İlk mesleki seçimler genelde geçicidir. Hayalleriyle, başkalarıyla yapılan görüşme ve tartışmalarla, rol denemeleriyle sınanır. </a:t>
            </a:r>
          </a:p>
          <a:p>
            <a:pPr marL="0" indent="0">
              <a:buNone/>
            </a:pPr>
            <a:r>
              <a:rPr lang="tr-TR" dirty="0"/>
              <a:t>	Bu evre üç alt basamaktan oluşmaktadır. Bunlar;</a:t>
            </a:r>
          </a:p>
          <a:p>
            <a:pPr marL="0" indent="0">
              <a:buNone/>
            </a:pPr>
            <a:r>
              <a:rPr lang="tr-TR" dirty="0"/>
              <a:t>a) Deneme basamağı (14-17 yaşlar)</a:t>
            </a:r>
          </a:p>
          <a:p>
            <a:pPr marL="0" indent="0">
              <a:buNone/>
            </a:pPr>
            <a:r>
              <a:rPr lang="tr-TR" dirty="0"/>
              <a:t>b) Geçiş basamağı (18-21 yaşlar)</a:t>
            </a:r>
          </a:p>
          <a:p>
            <a:pPr marL="0" indent="0">
              <a:buNone/>
            </a:pPr>
            <a:r>
              <a:rPr lang="tr-TR" dirty="0"/>
              <a:t>c) Sınama ve izleme basamağı (22-24 yaşlar)</a:t>
            </a:r>
          </a:p>
          <a:p>
            <a:endParaRPr lang="tr-TR" dirty="0"/>
          </a:p>
          <a:p>
            <a:endParaRPr lang="tr-TR" dirty="0"/>
          </a:p>
        </p:txBody>
      </p:sp>
      <p:pic>
        <p:nvPicPr>
          <p:cNvPr id="4" name="3 Resim" descr="virtual-researchassistant.png"/>
          <p:cNvPicPr>
            <a:picLocks noChangeAspect="1"/>
          </p:cNvPicPr>
          <p:nvPr/>
        </p:nvPicPr>
        <p:blipFill>
          <a:blip r:embed="rId2"/>
          <a:stretch>
            <a:fillRect/>
          </a:stretch>
        </p:blipFill>
        <p:spPr>
          <a:xfrm>
            <a:off x="8484870" y="3695700"/>
            <a:ext cx="3524250" cy="3162300"/>
          </a:xfrm>
          <a:prstGeom prst="rect">
            <a:avLst/>
          </a:prstGeom>
        </p:spPr>
      </p:pic>
    </p:spTree>
    <p:extLst>
      <p:ext uri="{BB962C8B-B14F-4D97-AF65-F5344CB8AC3E}">
        <p14:creationId xmlns:p14="http://schemas.microsoft.com/office/powerpoint/2010/main" val="3425833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442063" y="1815737"/>
            <a:ext cx="8484326" cy="4024125"/>
          </a:xfrm>
        </p:spPr>
        <p:txBody>
          <a:bodyPr/>
          <a:lstStyle/>
          <a:p>
            <a:pPr marL="0" indent="0">
              <a:buNone/>
            </a:pPr>
            <a:r>
              <a:rPr lang="tr-TR" b="1" dirty="0"/>
              <a:t>3) YERLEŞME EVRESİ (25-44 yaş) </a:t>
            </a:r>
            <a:r>
              <a:rPr lang="tr-TR" dirty="0"/>
              <a:t>: Uygun bir meslek alanının ve o alanda kararlı bir işin bulunması ile ilgili dönemdir. Mesleki benlik kavramı kararlılık kazandıkça, iş dünyasında ilerlemek ve bir yer edinmek için daha çok çaba harcanır. Bu evre iki alt basamaktan oluşmaktadır.</a:t>
            </a:r>
          </a:p>
          <a:p>
            <a:pPr marL="0" indent="0">
              <a:buNone/>
            </a:pPr>
            <a:r>
              <a:rPr lang="tr-TR" dirty="0"/>
              <a:t>a) Sınama evresi (25-30 yaşlar)</a:t>
            </a:r>
          </a:p>
          <a:p>
            <a:pPr marL="0" indent="0">
              <a:buNone/>
            </a:pPr>
            <a:r>
              <a:rPr lang="tr-TR" dirty="0"/>
              <a:t>b) Sağlamlaştırma basamağı (31-44 yaşlar)</a:t>
            </a:r>
          </a:p>
          <a:p>
            <a:endParaRPr lang="tr-TR" dirty="0"/>
          </a:p>
        </p:txBody>
      </p:sp>
      <p:pic>
        <p:nvPicPr>
          <p:cNvPr id="4" name="3 Resim" descr="pngtree-work-series-jobs-love-work-work-hard-to-earn-png-image_549211.jpg"/>
          <p:cNvPicPr>
            <a:picLocks noChangeAspect="1"/>
          </p:cNvPicPr>
          <p:nvPr/>
        </p:nvPicPr>
        <p:blipFill>
          <a:blip r:embed="rId2"/>
          <a:stretch>
            <a:fillRect/>
          </a:stretch>
        </p:blipFill>
        <p:spPr>
          <a:xfrm>
            <a:off x="248194" y="1698171"/>
            <a:ext cx="3148149" cy="4193177"/>
          </a:xfrm>
          <a:prstGeom prst="rect">
            <a:avLst/>
          </a:prstGeom>
        </p:spPr>
      </p:pic>
    </p:spTree>
    <p:extLst>
      <p:ext uri="{BB962C8B-B14F-4D97-AF65-F5344CB8AC3E}">
        <p14:creationId xmlns:p14="http://schemas.microsoft.com/office/powerpoint/2010/main" val="2942203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46612" y="1528354"/>
            <a:ext cx="10820400" cy="4024125"/>
          </a:xfrm>
        </p:spPr>
        <p:txBody>
          <a:bodyPr>
            <a:normAutofit fontScale="92500" lnSpcReduction="20000"/>
          </a:bodyPr>
          <a:lstStyle/>
          <a:p>
            <a:pPr marL="0" indent="0">
              <a:buNone/>
            </a:pPr>
            <a:r>
              <a:rPr lang="tr-TR" b="1" dirty="0"/>
              <a:t>4) KORUMA EVRESİ ( 45-64 yaş) : </a:t>
            </a:r>
            <a:r>
              <a:rPr lang="tr-TR" dirty="0"/>
              <a:t>Bu dönemde kişi var olan mesleki benlik kavramını korumaya çalışmaktadır. Elde ettiği işi en iyi şekilde yapıp kendini geliştirme çabası içerisindedir. Bütün çabalarını , onu elde tutmaya ve geliştirmeye yöneltir. Bu dönemde meslek gelişiminde iniş çıkışlar ve duraklamalar olabilir</a:t>
            </a:r>
          </a:p>
          <a:p>
            <a:pPr marL="0" indent="0">
              <a:buNone/>
            </a:pPr>
            <a:endParaRPr lang="tr-TR" dirty="0"/>
          </a:p>
          <a:p>
            <a:pPr marL="0" indent="0">
              <a:buNone/>
            </a:pPr>
            <a:r>
              <a:rPr lang="tr-TR" b="1" dirty="0"/>
              <a:t>5) ÇÖKÜNTÜ EVRESİ ( 65 yaş ve sonrası):</a:t>
            </a:r>
            <a:r>
              <a:rPr lang="tr-TR" dirty="0"/>
              <a:t> Bu dönem fiziksel ve zihinsel süreçlerin yavaşlaması, enerjinin azalması ile belirginleşen yaşlılık yıllarıdır. Çöküş aşamasında kişi daha az yük ve sorumluluk alabilir. Bu dönemde insan beden gücünden çok geçmiş tecrübe ve bilgisinden yaralanır ve bunları kullanabileceği alanlara yönelir. 2 alt basamağı vardır. Bunlar:</a:t>
            </a:r>
          </a:p>
          <a:p>
            <a:pPr marL="0" indent="0">
              <a:buNone/>
            </a:pPr>
            <a:r>
              <a:rPr lang="tr-TR" dirty="0"/>
              <a:t>a) Yavaşlama basamağı (65-70 yaşlar)</a:t>
            </a:r>
          </a:p>
          <a:p>
            <a:pPr marL="0" indent="0">
              <a:buNone/>
            </a:pPr>
            <a:r>
              <a:rPr lang="tr-TR" dirty="0"/>
              <a:t>b) Emeklilik basamağı (71 yaş ve sonrası)</a:t>
            </a:r>
          </a:p>
          <a:p>
            <a:endParaRPr lang="tr-TR" dirty="0"/>
          </a:p>
        </p:txBody>
      </p:sp>
      <p:pic>
        <p:nvPicPr>
          <p:cNvPr id="4" name="3 Resim" descr="552-5529773_vector-illustration-of-retired-elderly-senior-citizen-old.png"/>
          <p:cNvPicPr>
            <a:picLocks noChangeAspect="1"/>
          </p:cNvPicPr>
          <p:nvPr/>
        </p:nvPicPr>
        <p:blipFill>
          <a:blip r:embed="rId2"/>
          <a:stretch>
            <a:fillRect/>
          </a:stretch>
        </p:blipFill>
        <p:spPr>
          <a:xfrm>
            <a:off x="9981363" y="4898572"/>
            <a:ext cx="2210637" cy="1959428"/>
          </a:xfrm>
          <a:prstGeom prst="rect">
            <a:avLst/>
          </a:prstGeom>
        </p:spPr>
      </p:pic>
    </p:spTree>
    <p:extLst>
      <p:ext uri="{BB962C8B-B14F-4D97-AF65-F5344CB8AC3E}">
        <p14:creationId xmlns:p14="http://schemas.microsoft.com/office/powerpoint/2010/main" val="243689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153988" y="764373"/>
            <a:ext cx="7352211" cy="1293028"/>
          </a:xfrm>
        </p:spPr>
        <p:txBody>
          <a:bodyPr>
            <a:normAutofit fontScale="90000"/>
          </a:bodyPr>
          <a:lstStyle/>
          <a:p>
            <a:r>
              <a:rPr lang="tr-TR" b="1" dirty="0"/>
              <a:t>MESLEK SEÇİMİ NEDEN ÖNEMLİDİR?</a:t>
            </a:r>
            <a:br>
              <a:rPr lang="tr-TR" b="1" dirty="0"/>
            </a:br>
            <a:endParaRPr lang="tr-TR" b="1" dirty="0"/>
          </a:p>
        </p:txBody>
      </p:sp>
      <p:sp>
        <p:nvSpPr>
          <p:cNvPr id="3" name="İçerik Yer Tutucusu 2"/>
          <p:cNvSpPr>
            <a:spLocks noGrp="1"/>
          </p:cNvSpPr>
          <p:nvPr>
            <p:ph idx="1"/>
          </p:nvPr>
        </p:nvSpPr>
        <p:spPr>
          <a:xfrm>
            <a:off x="4728754" y="2194560"/>
            <a:ext cx="6777446" cy="4024125"/>
          </a:xfrm>
        </p:spPr>
        <p:txBody>
          <a:bodyPr/>
          <a:lstStyle/>
          <a:p>
            <a:r>
              <a:rPr lang="tr-TR" dirty="0"/>
              <a:t>Meslek seçimi sadece ne iş yapılacağı ile değil aynı zamanda nasıl bir yaşam sürüleceği ile de ilgilidir. Yani meslek seçmek yaşam biçimini seçmek demektir. </a:t>
            </a:r>
          </a:p>
          <a:p>
            <a:pPr>
              <a:buNone/>
            </a:pPr>
            <a:endParaRPr lang="tr-TR" dirty="0"/>
          </a:p>
          <a:p>
            <a:r>
              <a:rPr lang="tr-TR" dirty="0"/>
              <a:t>Mesleğe adım attıktan sonraki yaşam, genellikle seçilen meslek çevresinde gelişir. Meslek seçimi, kişilerin gelecekteki yaşam standardını, tarzını ve sosyal yaşantılarını belirleyici bir rol oynamaktadır.</a:t>
            </a:r>
          </a:p>
          <a:p>
            <a:pPr marL="0" indent="0">
              <a:buNone/>
            </a:pPr>
            <a:endParaRPr lang="tr-TR" dirty="0"/>
          </a:p>
          <a:p>
            <a:endParaRPr lang="tr-TR" dirty="0"/>
          </a:p>
        </p:txBody>
      </p:sp>
      <p:pic>
        <p:nvPicPr>
          <p:cNvPr id="4" name="3 Resim" descr="59-599499_clip-art-family-sitting-on-couch-sitting-on.png"/>
          <p:cNvPicPr>
            <a:picLocks noChangeAspect="1"/>
          </p:cNvPicPr>
          <p:nvPr/>
        </p:nvPicPr>
        <p:blipFill>
          <a:blip r:embed="rId2"/>
          <a:stretch>
            <a:fillRect/>
          </a:stretch>
        </p:blipFill>
        <p:spPr>
          <a:xfrm>
            <a:off x="0" y="1"/>
            <a:ext cx="4271554" cy="23121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4 Resim" descr="cartoon-happy-family-bought-a-new-house-vector-16645201.jpg"/>
          <p:cNvPicPr>
            <a:picLocks noChangeAspect="1"/>
          </p:cNvPicPr>
          <p:nvPr/>
        </p:nvPicPr>
        <p:blipFill>
          <a:blip r:embed="rId3"/>
          <a:srcRect b="12190"/>
          <a:stretch>
            <a:fillRect/>
          </a:stretch>
        </p:blipFill>
        <p:spPr>
          <a:xfrm>
            <a:off x="0" y="2364376"/>
            <a:ext cx="4258491" cy="24296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5 Resim" descr="family-traveling-car_43633-2923.jpg"/>
          <p:cNvPicPr>
            <a:picLocks noChangeAspect="1"/>
          </p:cNvPicPr>
          <p:nvPr/>
        </p:nvPicPr>
        <p:blipFill>
          <a:blip r:embed="rId4"/>
          <a:stretch>
            <a:fillRect/>
          </a:stretch>
        </p:blipFill>
        <p:spPr>
          <a:xfrm>
            <a:off x="0" y="4807131"/>
            <a:ext cx="4271554" cy="20508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610688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Damask</Template>
  <TotalTime>698</TotalTime>
  <Words>1862</Words>
  <Application>Microsoft Office PowerPoint</Application>
  <PresentationFormat>Geniş ekran</PresentationFormat>
  <Paragraphs>210</Paragraphs>
  <Slides>30</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30</vt:i4>
      </vt:variant>
    </vt:vector>
  </HeadingPairs>
  <TitlesOfParts>
    <vt:vector size="36" baseType="lpstr">
      <vt:lpstr>Arial</vt:lpstr>
      <vt:lpstr>Bahnschrift SemiBold SemiConden</vt:lpstr>
      <vt:lpstr>Bookman Old Style</vt:lpstr>
      <vt:lpstr>Rockwell</vt:lpstr>
      <vt:lpstr>Wingdings</vt:lpstr>
      <vt:lpstr>Damask</vt:lpstr>
      <vt:lpstr> Hadımköy mesleki ve teknik Anadolu lisesi MESLEK SEÇİMİ  VE  KARİYER PLANLAMA</vt:lpstr>
      <vt:lpstr>NEDEN BİR İŞTE ÇALIŞIRIZ? </vt:lpstr>
      <vt:lpstr>MESLEK NEDİR? </vt:lpstr>
      <vt:lpstr>MESLEKİ GELİŞİM DÖNEMLERİ</vt:lpstr>
      <vt:lpstr> </vt:lpstr>
      <vt:lpstr>PowerPoint Sunusu</vt:lpstr>
      <vt:lpstr>PowerPoint Sunusu</vt:lpstr>
      <vt:lpstr>PowerPoint Sunusu</vt:lpstr>
      <vt:lpstr>MESLEK SEÇİMİ NEDEN ÖNEMLİDİR? </vt:lpstr>
      <vt:lpstr>Meslek seçİmİnİn aşamalarI</vt:lpstr>
      <vt:lpstr>PowerPoint Sunusu</vt:lpstr>
      <vt:lpstr>PowerPoint Sunusu</vt:lpstr>
      <vt:lpstr>Meslekİ Gelİşİme KatkIsI Olan ÇalIşmalar </vt:lpstr>
      <vt:lpstr>PowerPoint Sunusu</vt:lpstr>
      <vt:lpstr>PowerPoint Sunusu</vt:lpstr>
      <vt:lpstr>KARİYER PLANLAMA</vt:lpstr>
      <vt:lpstr>KARİYER</vt:lpstr>
      <vt:lpstr>KARİYER PLANLAMASI</vt:lpstr>
      <vt:lpstr>KARİYER PLANLAMA BASAMAKLARI</vt:lpstr>
      <vt:lpstr>PowerPoint Sunusu</vt:lpstr>
      <vt:lpstr>PowerPoint Sunusu</vt:lpstr>
      <vt:lpstr>PowerPoint Sunusu</vt:lpstr>
      <vt:lpstr>PowerPoint Sunusu</vt:lpstr>
      <vt:lpstr>PowerPoint Sunusu</vt:lpstr>
      <vt:lpstr>PowerPoint Sunusu</vt:lpstr>
      <vt:lpstr>Karİyerİnİzİ Planlarken Dİkkat Etmenİz Gerekenler </vt:lpstr>
      <vt:lpstr>İş DünyasInIn Beklentİlerİ </vt:lpstr>
      <vt:lpstr>İş DünyasInIn Beklentİlerİ</vt:lpstr>
      <vt:lpstr>LİSE ÖĞRENCİLERİNİN KENDİLERİNİ GELİŞTİRMESİ GEREKEN ALANLAR </vt:lpstr>
      <vt:lpstr>PowerPoint Sunusu</vt:lpstr>
    </vt:vector>
  </TitlesOfParts>
  <Company>SilentAll Team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MESLEK SEÇİMİ  VE  KARİYER PLANLAMA</dc:title>
  <dc:creator>HP</dc:creator>
  <cp:lastModifiedBy>Monster</cp:lastModifiedBy>
  <cp:revision>62</cp:revision>
  <dcterms:created xsi:type="dcterms:W3CDTF">2021-02-24T10:29:25Z</dcterms:created>
  <dcterms:modified xsi:type="dcterms:W3CDTF">2023-12-26T21:46:55Z</dcterms:modified>
</cp:coreProperties>
</file>